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69" r:id="rId16"/>
    <p:sldId id="270" r:id="rId17"/>
    <p:sldId id="273" r:id="rId18"/>
    <p:sldId id="272" r:id="rId19"/>
    <p:sldId id="271" r:id="rId20"/>
    <p:sldId id="274" r:id="rId21"/>
    <p:sldId id="275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.uk.com/food-health/food-facts.html" TargetMode="External"/><Relationship Id="rId2" Type="http://schemas.openxmlformats.org/officeDocument/2006/relationships/hyperlink" Target="https://youtu.be/CSHO9VdVRf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hs.uk/conditions/nhs-fitness-studio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Coping with Stress in every day life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Occupational Therapy Conwy Community mental health team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2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How Stress affects the way we Behave and Perform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Avoiding people &amp; situations</a:t>
            </a:r>
          </a:p>
          <a:p>
            <a:r>
              <a:rPr lang="en-GB" dirty="0" smtClean="0"/>
              <a:t>Becoming more irritable </a:t>
            </a:r>
          </a:p>
          <a:p>
            <a:r>
              <a:rPr lang="en-GB" dirty="0" smtClean="0"/>
              <a:t>More emotional outbursts </a:t>
            </a:r>
          </a:p>
          <a:p>
            <a:r>
              <a:rPr lang="en-GB" dirty="0" smtClean="0"/>
              <a:t>Changing in eating </a:t>
            </a:r>
            <a:r>
              <a:rPr lang="en-GB" dirty="0" err="1" smtClean="0"/>
              <a:t>habbits</a:t>
            </a:r>
            <a:r>
              <a:rPr lang="en-GB" dirty="0" smtClean="0"/>
              <a:t> </a:t>
            </a:r>
          </a:p>
          <a:p>
            <a:r>
              <a:rPr lang="en-GB" dirty="0" smtClean="0"/>
              <a:t>Increase </a:t>
            </a:r>
            <a:r>
              <a:rPr lang="en-GB" dirty="0" err="1" smtClean="0"/>
              <a:t>alchol</a:t>
            </a:r>
            <a:r>
              <a:rPr lang="en-GB" dirty="0" smtClean="0"/>
              <a:t> and drug use </a:t>
            </a:r>
          </a:p>
          <a:p>
            <a:r>
              <a:rPr lang="en-GB" dirty="0" smtClean="0"/>
              <a:t>Smoking more </a:t>
            </a:r>
          </a:p>
          <a:p>
            <a:r>
              <a:rPr lang="en-GB" dirty="0" smtClean="0"/>
              <a:t>More sick days </a:t>
            </a:r>
          </a:p>
        </p:txBody>
      </p:sp>
      <p:pic>
        <p:nvPicPr>
          <p:cNvPr id="4" name="Picture 3" descr="Text, letter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376" y="2118678"/>
            <a:ext cx="4990013" cy="2620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673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Break </a:t>
            </a:r>
          </a:p>
          <a:p>
            <a:r>
              <a:rPr lang="en-GB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5mins comfort break </a:t>
            </a:r>
            <a:endParaRPr lang="en-GB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Understanding Stress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900" y="1345474"/>
            <a:ext cx="8596668" cy="4695888"/>
          </a:xfrm>
        </p:spPr>
        <p:txBody>
          <a:bodyPr/>
          <a:lstStyle/>
          <a:p>
            <a:r>
              <a:rPr lang="en-GB" dirty="0"/>
              <a:t>Well if we think of our lives as the ship.  If we have only one compartment / area in our life, let’s say work, and work becomes difficult, then we can become mentally poorly.  </a:t>
            </a:r>
          </a:p>
          <a:p>
            <a:r>
              <a:rPr lang="en-GB" dirty="0" smtClean="0"/>
              <a:t>However</a:t>
            </a:r>
            <a:r>
              <a:rPr lang="en-GB" dirty="0"/>
              <a:t>, if we took the same ship and added lots of different compartments / area in our </a:t>
            </a:r>
            <a:r>
              <a:rPr lang="en-GB" dirty="0" smtClean="0"/>
              <a:t>life’s </a:t>
            </a:r>
            <a:r>
              <a:rPr lang="en-GB" dirty="0"/>
              <a:t>like hobbies, family and a healthy diet these things will support us through the tougher </a:t>
            </a:r>
            <a:r>
              <a:rPr lang="en-GB" dirty="0" smtClean="0"/>
              <a:t>times.</a:t>
            </a:r>
          </a:p>
          <a:p>
            <a:endParaRPr lang="en-GB" dirty="0"/>
          </a:p>
        </p:txBody>
      </p:sp>
      <p:pic>
        <p:nvPicPr>
          <p:cNvPr id="4" name="Picture 3" descr="A screenshot of a cell phone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89" y="3554918"/>
            <a:ext cx="3666490" cy="28346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67798" y="6251058"/>
            <a:ext cx="34787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2021 Hywel Mortimer-Roberts All Rights Reserved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6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en-GB" dirty="0" smtClean="0"/>
              <a:t>Having a balanced diet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6731"/>
            <a:ext cx="8596668" cy="4434632"/>
          </a:xfrm>
        </p:spPr>
        <p:txBody>
          <a:bodyPr/>
          <a:lstStyle/>
          <a:p>
            <a:r>
              <a:rPr lang="en-GB" dirty="0" smtClean="0"/>
              <a:t>Eat regularly</a:t>
            </a:r>
          </a:p>
          <a:p>
            <a:r>
              <a:rPr lang="en-GB" dirty="0" smtClean="0"/>
              <a:t>Stay hydrated </a:t>
            </a:r>
          </a:p>
          <a:p>
            <a:r>
              <a:rPr lang="en-GB" dirty="0" smtClean="0"/>
              <a:t>5 a day</a:t>
            </a:r>
          </a:p>
          <a:p>
            <a:r>
              <a:rPr lang="en-GB" dirty="0" smtClean="0"/>
              <a:t>Protein</a:t>
            </a:r>
          </a:p>
          <a:p>
            <a:r>
              <a:rPr lang="en-GB" dirty="0" smtClean="0"/>
              <a:t>Eat the right fats</a:t>
            </a:r>
          </a:p>
          <a:p>
            <a:r>
              <a:rPr lang="en-GB" dirty="0" smtClean="0"/>
              <a:t>Manage Caffeine</a:t>
            </a:r>
          </a:p>
          <a:p>
            <a:endParaRPr lang="en-GB" u="sng" dirty="0" smtClean="0">
              <a:hlinkClick r:id="rId2"/>
            </a:endParaRPr>
          </a:p>
          <a:p>
            <a:r>
              <a:rPr lang="en-GB" u="sng" dirty="0" smtClean="0">
                <a:hlinkClick r:id="rId2"/>
              </a:rPr>
              <a:t>https</a:t>
            </a:r>
            <a:r>
              <a:rPr lang="en-GB" u="sng" dirty="0">
                <a:hlinkClick r:id="rId2"/>
              </a:rPr>
              <a:t>://youtu.be/CSHO9VdVRfg</a:t>
            </a:r>
            <a:r>
              <a:rPr lang="en-GB" dirty="0"/>
              <a:t>   - Mind </a:t>
            </a:r>
          </a:p>
          <a:p>
            <a:r>
              <a:rPr lang="en-GB" u="sng" dirty="0">
                <a:hlinkClick r:id="rId3"/>
              </a:rPr>
              <a:t>https://www.bda.uk.com/food-health/food-facts.html</a:t>
            </a:r>
            <a:r>
              <a:rPr lang="en-GB" dirty="0"/>
              <a:t> - UK Dietitians </a:t>
            </a:r>
          </a:p>
          <a:p>
            <a:endParaRPr lang="en-GB" dirty="0"/>
          </a:p>
        </p:txBody>
      </p:sp>
      <p:pic>
        <p:nvPicPr>
          <p:cNvPr id="4" name="Picture 3" descr="Free Lunch Box Clipart, Download Free Clip Art, Free Clip Art on ...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448" y="1606731"/>
            <a:ext cx="3913505" cy="2068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2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en-GB" dirty="0" smtClean="0"/>
              <a:t>Exercise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5290457"/>
          </a:xfrm>
        </p:spPr>
        <p:txBody>
          <a:bodyPr>
            <a:normAutofit/>
          </a:bodyPr>
          <a:lstStyle/>
          <a:p>
            <a:r>
              <a:rPr lang="en-GB" dirty="0"/>
              <a:t>Exercise is a great way of releasing the unwanted muscle tension caused by having too much adrenaline in our bodies when we are stressed and </a:t>
            </a:r>
            <a:r>
              <a:rPr lang="en-GB" dirty="0" smtClean="0"/>
              <a:t>anxious</a:t>
            </a:r>
          </a:p>
          <a:p>
            <a:endParaRPr lang="en-GB" dirty="0"/>
          </a:p>
          <a:p>
            <a:r>
              <a:rPr lang="en-GB" dirty="0" smtClean="0"/>
              <a:t>Government </a:t>
            </a:r>
            <a:r>
              <a:rPr lang="en-GB" dirty="0"/>
              <a:t>guidelines suggest that adults between 19 and 64 should be doing at least 2 ½ hours </a:t>
            </a:r>
            <a:r>
              <a:rPr lang="en-GB" dirty="0" smtClean="0"/>
              <a:t>total of </a:t>
            </a:r>
            <a:r>
              <a:rPr lang="en-GB" dirty="0"/>
              <a:t>moderate exercise a </a:t>
            </a:r>
            <a:r>
              <a:rPr lang="en-GB" dirty="0" smtClean="0"/>
              <a:t>week</a:t>
            </a:r>
            <a:r>
              <a:rPr lang="en-GB" dirty="0"/>
              <a:t> </a:t>
            </a:r>
            <a:r>
              <a:rPr lang="en-GB" dirty="0" err="1" smtClean="0"/>
              <a:t>e.g</a:t>
            </a:r>
            <a:r>
              <a:rPr lang="en-GB" dirty="0" smtClean="0"/>
              <a:t> ½ dancing – ½ brisk walk – ½ gardening – ½ swimming – ½ house work </a:t>
            </a:r>
          </a:p>
          <a:p>
            <a:endParaRPr lang="en-GB" b="1" dirty="0"/>
          </a:p>
          <a:p>
            <a:r>
              <a:rPr lang="en-GB" b="1" dirty="0" smtClean="0"/>
              <a:t>The </a:t>
            </a:r>
            <a:r>
              <a:rPr lang="en-GB" b="1" dirty="0"/>
              <a:t>benefits of excise include: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A sharper memory 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Higher self-esteem and confidence 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Promote better sleep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More energy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Boosts your immune system and reduces the impact of stress </a:t>
            </a:r>
            <a:endParaRPr lang="en-GB" dirty="0" smtClean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Please find below the link to NHS Fitness Studio exercise videos: </a:t>
            </a:r>
            <a:r>
              <a:rPr lang="en-GB" u="sng" dirty="0">
                <a:hlinkClick r:id="rId2"/>
              </a:rPr>
              <a:t>https://www.nhs.uk/conditions/nhs-fitness-studio/</a:t>
            </a:r>
            <a:endParaRPr lang="en-GB" dirty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en-GB" dirty="0" smtClean="0"/>
              <a:t>Sleep Hygiene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45475"/>
            <a:ext cx="8596668" cy="4695888"/>
          </a:xfrm>
        </p:spPr>
        <p:txBody>
          <a:bodyPr/>
          <a:lstStyle/>
          <a:p>
            <a:r>
              <a:rPr lang="en-GB" dirty="0" smtClean="0"/>
              <a:t>Stress </a:t>
            </a:r>
            <a:r>
              <a:rPr lang="en-GB" dirty="0"/>
              <a:t>can </a:t>
            </a:r>
            <a:r>
              <a:rPr lang="en-GB" dirty="0" smtClean="0"/>
              <a:t>affect </a:t>
            </a:r>
            <a:r>
              <a:rPr lang="en-GB" dirty="0"/>
              <a:t>our sleep, leaving us with too little sleep.  This lack of sleep can have long and short term affects such as our mood the following day, how we perceive </a:t>
            </a:r>
            <a:r>
              <a:rPr lang="en-GB" dirty="0" smtClean="0"/>
              <a:t>things</a:t>
            </a:r>
            <a:r>
              <a:rPr lang="en-GB" dirty="0"/>
              <a:t>, irritability, lack of motivation and a reduced sex </a:t>
            </a:r>
            <a:r>
              <a:rPr lang="en-GB" dirty="0" smtClean="0"/>
              <a:t>drive.</a:t>
            </a:r>
          </a:p>
          <a:p>
            <a:r>
              <a:rPr lang="en-GB" dirty="0" smtClean="0"/>
              <a:t>Tips to improve the quality of your sleep!</a:t>
            </a:r>
          </a:p>
          <a:p>
            <a:r>
              <a:rPr lang="en-GB" dirty="0" smtClean="0"/>
              <a:t>Going to bed &amp; getting up at the same time everyday</a:t>
            </a:r>
          </a:p>
          <a:p>
            <a:r>
              <a:rPr lang="en-GB" dirty="0" smtClean="0"/>
              <a:t>Get some natural sunlight during the day</a:t>
            </a:r>
          </a:p>
          <a:p>
            <a:r>
              <a:rPr lang="en-GB" dirty="0" smtClean="0"/>
              <a:t>Get some exercise but not 3hrs before bed</a:t>
            </a:r>
          </a:p>
          <a:p>
            <a:r>
              <a:rPr lang="en-GB" dirty="0" smtClean="0"/>
              <a:t>Avoid stimulants </a:t>
            </a:r>
            <a:r>
              <a:rPr lang="en-GB" dirty="0" err="1" smtClean="0"/>
              <a:t>ie</a:t>
            </a:r>
            <a:r>
              <a:rPr lang="en-GB" dirty="0" smtClean="0"/>
              <a:t>. caffeine, alcohol &amp; nicotine</a:t>
            </a:r>
          </a:p>
          <a:p>
            <a:r>
              <a:rPr lang="en-GB" dirty="0" smtClean="0"/>
              <a:t>Be tech savvy</a:t>
            </a:r>
          </a:p>
          <a:p>
            <a:r>
              <a:rPr lang="en-GB" dirty="0" smtClean="0"/>
              <a:t>Check Medication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Bed clipart cute Pencil and in color bed clipart cute - Clip Art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899" y="4491264"/>
            <a:ext cx="2598420" cy="1846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71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</a:t>
            </a:r>
            <a:r>
              <a:rPr lang="en-GB" dirty="0"/>
              <a:t>good are you at looking after </a:t>
            </a:r>
            <a:r>
              <a:rPr lang="en-GB" dirty="0" smtClean="0"/>
              <a:t>yourself?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775968"/>
              </p:ext>
            </p:extLst>
          </p:nvPr>
        </p:nvGraphicFramePr>
        <p:xfrm>
          <a:off x="1440108" y="1473473"/>
          <a:ext cx="5725160" cy="456565"/>
        </p:xfrm>
        <a:graphic>
          <a:graphicData uri="http://schemas.openxmlformats.org/drawingml/2006/table">
            <a:tbl>
              <a:tblPr firstRow="1" firstCol="1" bandRow="1"/>
              <a:tblGrid>
                <a:gridCol w="5725160">
                  <a:extLst>
                    <a:ext uri="{9D8B030D-6E8A-4147-A177-3AD203B41FA5}">
                      <a16:colId xmlns:a16="http://schemas.microsoft.com/office/drawing/2014/main" val="15041343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Scoring          3                   2                    1                            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Very like me     Like me      Unlike me        Very unlike me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20909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058824"/>
              </p:ext>
            </p:extLst>
          </p:nvPr>
        </p:nvGraphicFramePr>
        <p:xfrm>
          <a:off x="1440108" y="2037920"/>
          <a:ext cx="5725160" cy="4113913"/>
        </p:xfrm>
        <a:graphic>
          <a:graphicData uri="http://schemas.openxmlformats.org/drawingml/2006/table">
            <a:tbl>
              <a:tblPr firstRow="1" firstCol="1" bandRow="1"/>
              <a:tblGrid>
                <a:gridCol w="5217796">
                  <a:extLst>
                    <a:ext uri="{9D8B030D-6E8A-4147-A177-3AD203B41FA5}">
                      <a16:colId xmlns:a16="http://schemas.microsoft.com/office/drawing/2014/main" val="4065676677"/>
                    </a:ext>
                  </a:extLst>
                </a:gridCol>
                <a:gridCol w="507364">
                  <a:extLst>
                    <a:ext uri="{9D8B030D-6E8A-4147-A177-3AD203B41FA5}">
                      <a16:colId xmlns:a16="http://schemas.microsoft.com/office/drawing/2014/main" val="3920600417"/>
                    </a:ext>
                  </a:extLst>
                </a:gridCol>
              </a:tblGrid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occasionally give myself something nice like a present of treat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610958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make time to do relaxation activities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988693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believe it is necessary to be selfish at times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73008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like it when others look after me when I am ill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658075"/>
                  </a:ext>
                </a:extLst>
              </a:tr>
              <a:tr h="3696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plan events in my life that I can look forward to, such as holidays and outings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92528"/>
                  </a:ext>
                </a:extLst>
              </a:tr>
              <a:tr h="3696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Every day I make sure I have some time to do something pleasurable for myself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505604"/>
                  </a:ext>
                </a:extLst>
              </a:tr>
              <a:tr h="23247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make a point of looking after my appearance and health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808171"/>
                  </a:ext>
                </a:extLst>
              </a:tr>
              <a:tr h="3696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like it when somebody gives me a present of compliments me on something I’ve done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94436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can praise myself if I think that I have done a good job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163505"/>
                  </a:ext>
                </a:extLst>
              </a:tr>
              <a:tr h="3696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feel in control of my life, I d</a:t>
                      </a:r>
                      <a:r>
                        <a:rPr lang="en-GB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simply </a:t>
                      </a:r>
                      <a:r>
                        <a:rPr lang="en-GB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live 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 life according to what other people want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46366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make a point of eating a healthy diet and do not skip meals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52116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deliberately engage in exercise and keep myself physically fit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09015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deliberately make time to cultivate friendships with people I like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518899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make time to engage in absorbing, meaningful hobbies and activities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652029"/>
                  </a:ext>
                </a:extLst>
              </a:tr>
              <a:tr h="36966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Sometimes I have to put my own needs first which means I may have to hurt others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93429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can say ‘no’ when people make demands on me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798789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                        Total</a:t>
                      </a:r>
                      <a:r>
                        <a:rPr lang="en-GB" sz="1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14233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72095" y="6212067"/>
            <a:ext cx="985058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Scoring: scoring less than 25= you certainly need to improve your self-care skills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949" y="6519844"/>
            <a:ext cx="28151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Mental Health Handbook © T Powell 2009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8909"/>
          </a:xfrm>
        </p:spPr>
        <p:txBody>
          <a:bodyPr/>
          <a:lstStyle/>
          <a:p>
            <a:r>
              <a:rPr lang="en-GB" dirty="0" smtClean="0"/>
              <a:t>Breathing Techniques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46417" y="5549034"/>
            <a:ext cx="34787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2021 Hywel Mortimer-Roberts All Rights Reserved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40" y="2713493"/>
            <a:ext cx="4663758" cy="283554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767" y="1449570"/>
            <a:ext cx="4524934" cy="409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4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en-GB" b="1" dirty="0" smtClean="0"/>
              <a:t>Making positive change &amp; Goal setting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214" y="1423851"/>
            <a:ext cx="8596668" cy="519227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At </a:t>
            </a:r>
            <a:r>
              <a:rPr lang="en-GB" dirty="0"/>
              <a:t>times of high stress day to day problems can seem insurmountable.</a:t>
            </a:r>
          </a:p>
          <a:p>
            <a:r>
              <a:rPr lang="en-GB" dirty="0"/>
              <a:t>The following is a good way of starting to address these problems one by one.</a:t>
            </a:r>
          </a:p>
          <a:p>
            <a:pPr lvl="0"/>
            <a:r>
              <a:rPr lang="en-GB" b="1" dirty="0"/>
              <a:t>What is the problem ? , why did it occur?, how do I feel about it?, and What do I want to change?.</a:t>
            </a:r>
            <a:endParaRPr lang="en-GB" dirty="0"/>
          </a:p>
          <a:p>
            <a:pPr lvl="0"/>
            <a:r>
              <a:rPr lang="en-GB" b="1" dirty="0"/>
              <a:t>List all the possible solutions, even those that seem unlikely.</a:t>
            </a:r>
            <a:endParaRPr lang="en-GB" dirty="0"/>
          </a:p>
          <a:p>
            <a:pPr lvl="0"/>
            <a:r>
              <a:rPr lang="en-GB" b="1" dirty="0"/>
              <a:t>Look at each solution and note what are the benefits and consequences.</a:t>
            </a:r>
            <a:endParaRPr lang="en-GB" dirty="0"/>
          </a:p>
          <a:p>
            <a:pPr lvl="0"/>
            <a:r>
              <a:rPr lang="en-GB" b="1" dirty="0"/>
              <a:t>Ask yourself is the solution </a:t>
            </a:r>
            <a:endParaRPr lang="en-GB" dirty="0"/>
          </a:p>
          <a:p>
            <a:r>
              <a:rPr lang="en-GB" b="1" dirty="0"/>
              <a:t>Legal</a:t>
            </a:r>
            <a:endParaRPr lang="en-GB" dirty="0"/>
          </a:p>
          <a:p>
            <a:r>
              <a:rPr lang="en-GB" b="1" dirty="0"/>
              <a:t>Safe</a:t>
            </a:r>
            <a:endParaRPr lang="en-GB" dirty="0"/>
          </a:p>
          <a:p>
            <a:r>
              <a:rPr lang="en-GB" b="1" dirty="0"/>
              <a:t>Fair </a:t>
            </a:r>
            <a:endParaRPr lang="en-GB" dirty="0"/>
          </a:p>
          <a:p>
            <a:r>
              <a:rPr lang="en-GB" b="1" dirty="0"/>
              <a:t>How would others feel about the solution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pPr lvl="0"/>
            <a:r>
              <a:rPr lang="en-GB" b="1" dirty="0"/>
              <a:t>What support or resources do you need and plan out how you will carry out your solution using the goal planning information</a:t>
            </a:r>
            <a:endParaRPr lang="en-GB" dirty="0"/>
          </a:p>
          <a:p>
            <a:pPr lvl="0"/>
            <a:r>
              <a:rPr lang="en-GB" b="1" dirty="0"/>
              <a:t>How did it go and what did you learn . If it was unsuccessful chose another option on your list.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9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planning  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256382"/>
              </p:ext>
            </p:extLst>
          </p:nvPr>
        </p:nvGraphicFramePr>
        <p:xfrm>
          <a:off x="901338" y="1270000"/>
          <a:ext cx="8372664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552">
                  <a:extLst>
                    <a:ext uri="{9D8B030D-6E8A-4147-A177-3AD203B41FA5}">
                      <a16:colId xmlns:a16="http://schemas.microsoft.com/office/drawing/2014/main" val="2988548592"/>
                    </a:ext>
                  </a:extLst>
                </a:gridCol>
                <a:gridCol w="6594112">
                  <a:extLst>
                    <a:ext uri="{9D8B030D-6E8A-4147-A177-3AD203B41FA5}">
                      <a16:colId xmlns:a16="http://schemas.microsoft.com/office/drawing/2014/main" val="8229746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Goal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Take up a new hobby and make friends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1140815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476846"/>
              </p:ext>
            </p:extLst>
          </p:nvPr>
        </p:nvGraphicFramePr>
        <p:xfrm>
          <a:off x="901338" y="2120106"/>
          <a:ext cx="8372664" cy="4793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9578">
                  <a:extLst>
                    <a:ext uri="{9D8B030D-6E8A-4147-A177-3AD203B41FA5}">
                      <a16:colId xmlns:a16="http://schemas.microsoft.com/office/drawing/2014/main" val="1201922913"/>
                    </a:ext>
                  </a:extLst>
                </a:gridCol>
                <a:gridCol w="2273086">
                  <a:extLst>
                    <a:ext uri="{9D8B030D-6E8A-4147-A177-3AD203B41FA5}">
                      <a16:colId xmlns:a16="http://schemas.microsoft.com/office/drawing/2014/main" val="3556854054"/>
                    </a:ext>
                  </a:extLst>
                </a:gridCol>
              </a:tblGrid>
              <a:tr h="236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u="sng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 steps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u="sng">
                          <a:effectLst/>
                        </a:rPr>
                        <a:t>Date</a:t>
                      </a:r>
                      <a:endParaRPr lang="en-GB" sz="10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486544230"/>
                  </a:ext>
                </a:extLst>
              </a:tr>
              <a:tr h="947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 local community centre / library &amp; gym to find out what activities are going on there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By the end of next week</a:t>
                      </a:r>
                      <a:endParaRPr lang="en-GB" sz="10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3838986830"/>
                  </a:ext>
                </a:extLst>
              </a:tr>
              <a:tr h="71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Consider activities &amp; chose which one I would like to pursue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 days to consider</a:t>
                      </a:r>
                      <a:endParaRPr lang="en-GB" sz="10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3222002117"/>
                  </a:ext>
                </a:extLst>
              </a:tr>
              <a:tr h="1184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 activity location &amp; arrange to go &amp; meet a member of staff to find out more about activity, familiarise self with location &amp; plan starting date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In 1 weeks time</a:t>
                      </a:r>
                      <a:endParaRPr lang="en-GB" sz="10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708988374"/>
                  </a:ext>
                </a:extLst>
              </a:tr>
              <a:tr h="71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 family member to arrange to go with me for first session only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Phone next day</a:t>
                      </a:r>
                      <a:endParaRPr lang="en-GB" sz="10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75063738"/>
                  </a:ext>
                </a:extLst>
              </a:tr>
              <a:tr h="473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Attend first session with support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On planned date</a:t>
                      </a:r>
                      <a:endParaRPr lang="en-GB" sz="10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1392558162"/>
                  </a:ext>
                </a:extLst>
              </a:tr>
              <a:tr h="473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Continue to attend independently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54583" marR="545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The next week</a:t>
                      </a:r>
                      <a:endParaRPr lang="en-GB" sz="10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54583" marR="54583" marT="0" marB="0"/>
                </a:tc>
                <a:extLst>
                  <a:ext uri="{0D108BD9-81ED-4DB2-BD59-A6C34878D82A}">
                    <a16:rowId xmlns:a16="http://schemas.microsoft.com/office/drawing/2014/main" val="2544609015"/>
                  </a:ext>
                </a:extLst>
              </a:tr>
            </a:tbl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0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en-GB" dirty="0" smtClean="0"/>
              <a:t>What does being </a:t>
            </a:r>
            <a:r>
              <a:rPr lang="en-GB" smtClean="0"/>
              <a:t>Stressful mean to </a:t>
            </a:r>
            <a:r>
              <a:rPr lang="en-GB" dirty="0" smtClean="0"/>
              <a:t>you?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4708951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797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37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Resource information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4800391"/>
          </a:xfrm>
        </p:spPr>
        <p:txBody>
          <a:bodyPr/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Alcohol</a:t>
            </a: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Smoking</a:t>
            </a: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Housing support</a:t>
            </a: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on budgeting </a:t>
            </a: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Relaxation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4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 &amp;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 you very much for attending </a:t>
            </a:r>
          </a:p>
          <a:p>
            <a:r>
              <a:rPr lang="en-GB" dirty="0" smtClean="0"/>
              <a:t>We will be sending you a follow on email with an evaluation link </a:t>
            </a:r>
          </a:p>
          <a:p>
            <a:r>
              <a:rPr lang="en-GB" dirty="0" smtClean="0"/>
              <a:t>This should only take maximum of 4mins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466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Copyright © 2021 Cathy Glover &amp; Mark Morris All rights reserved </a:t>
            </a:r>
          </a:p>
          <a:p>
            <a:r>
              <a:rPr lang="en-GB" dirty="0"/>
              <a:t>Pictures unless stated under licence freepix.com</a:t>
            </a:r>
          </a:p>
          <a:p>
            <a:r>
              <a:rPr lang="en-GB" dirty="0"/>
              <a:t>The authors cannot take responsibility for third sector information on placed on the internet 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4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768" y="452846"/>
            <a:ext cx="8596668" cy="775063"/>
          </a:xfrm>
        </p:spPr>
        <p:txBody>
          <a:bodyPr/>
          <a:lstStyle/>
          <a:p>
            <a:r>
              <a:rPr lang="en-GB" dirty="0" smtClean="0"/>
              <a:t>What is Stress?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en-GB" dirty="0"/>
              <a:t>We will often talk about feeling stressed or stressed out.</a:t>
            </a:r>
          </a:p>
          <a:p>
            <a:r>
              <a:rPr lang="en-GB" dirty="0"/>
              <a:t>Stress is part of our daily life in one form or another as a result of more complicated / demanding lives and expectations.</a:t>
            </a:r>
          </a:p>
          <a:p>
            <a:r>
              <a:rPr lang="en-GB" dirty="0"/>
              <a:t>When these demands and expectations become too much for us as individuals our bodies start to respond with an heightened emotional state.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4" descr="A picture containing drawing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64" y="3365409"/>
            <a:ext cx="4137207" cy="219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Fight/Flight Response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45475"/>
            <a:ext cx="8596668" cy="4695888"/>
          </a:xfrm>
        </p:spPr>
        <p:txBody>
          <a:bodyPr/>
          <a:lstStyle/>
          <a:p>
            <a:r>
              <a:rPr lang="en-GB" dirty="0"/>
              <a:t>The fight, flight or freeze response was a tool that developed many thousands of years ago and is essential in keeping us safe from </a:t>
            </a:r>
            <a:r>
              <a:rPr lang="en-GB" dirty="0" smtClean="0"/>
              <a:t>danger</a:t>
            </a:r>
          </a:p>
          <a:p>
            <a:r>
              <a:rPr lang="en-GB" dirty="0" smtClean="0"/>
              <a:t>At times of perceived threat the brain will send messages to our nervous system to get our body prepared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4" name="Picture 13" descr="A picture containing drawing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540" y="2666275"/>
            <a:ext cx="1553845" cy="2268855"/>
          </a:xfrm>
          <a:prstGeom prst="rect">
            <a:avLst/>
          </a:prstGeom>
        </p:spPr>
      </p:pic>
      <p:sp>
        <p:nvSpPr>
          <p:cNvPr id="15" name="Text Box 11"/>
          <p:cNvSpPr txBox="1"/>
          <p:nvPr/>
        </p:nvSpPr>
        <p:spPr>
          <a:xfrm>
            <a:off x="3136083" y="3985170"/>
            <a:ext cx="1546225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Parasympathetic or Relaxation system  </a:t>
            </a:r>
          </a:p>
        </p:txBody>
      </p:sp>
      <p:sp>
        <p:nvSpPr>
          <p:cNvPr id="16" name="Text Box 12"/>
          <p:cNvSpPr txBox="1"/>
          <p:nvPr/>
        </p:nvSpPr>
        <p:spPr>
          <a:xfrm>
            <a:off x="5404077" y="3985170"/>
            <a:ext cx="1963420" cy="4591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Sympathetic or Fight, Flight or Freeze system</a:t>
            </a:r>
          </a:p>
        </p:txBody>
      </p:sp>
      <p:sp>
        <p:nvSpPr>
          <p:cNvPr id="17" name="Text Box 10"/>
          <p:cNvSpPr txBox="1"/>
          <p:nvPr/>
        </p:nvSpPr>
        <p:spPr>
          <a:xfrm>
            <a:off x="2656648" y="4858385"/>
            <a:ext cx="2319020" cy="199961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Pupils constrict and return to normal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Stimulated saliva production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Inhibits sweat secretion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Breathing returns to normal rate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Slows heartbeat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Stimulates intestine mobility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Text Box 29"/>
          <p:cNvSpPr txBox="1"/>
          <p:nvPr/>
        </p:nvSpPr>
        <p:spPr>
          <a:xfrm>
            <a:off x="5400690" y="4476025"/>
            <a:ext cx="4697769" cy="20230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Heart beating faster 		Backache</a:t>
            </a:r>
            <a:endParaRPr lang="en-GB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Breathing faster		Tight chest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Twitching muscles	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Muscle tension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Going to the loo </a:t>
            </a:r>
            <a:r>
              <a:rPr lang="en-GB" sz="1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		Dry mouth/ difficulty swallowing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Feeling sick 		</a:t>
            </a:r>
            <a:r>
              <a:rPr lang="en-GB" sz="1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Pin &amp; Needles in hands &amp; feet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Butterflies in stomach </a:t>
            </a:r>
            <a:endParaRPr lang="en-GB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402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en-GB" dirty="0" smtClean="0"/>
              <a:t>What do the group feel causes Stress?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0789"/>
            <a:ext cx="8596668" cy="4630573"/>
          </a:xfrm>
        </p:spPr>
        <p:txBody>
          <a:bodyPr>
            <a:normAutofit/>
          </a:bodyPr>
          <a:lstStyle/>
          <a:p>
            <a:r>
              <a:rPr lang="en-GB" dirty="0"/>
              <a:t>Change in routine </a:t>
            </a:r>
          </a:p>
          <a:p>
            <a:r>
              <a:rPr lang="en-GB" dirty="0"/>
              <a:t>Housework / lack of ability to organise self and environment </a:t>
            </a:r>
          </a:p>
          <a:p>
            <a:r>
              <a:rPr lang="en-GB" dirty="0"/>
              <a:t>Debt, paying bills and benefit reviews </a:t>
            </a:r>
          </a:p>
          <a:p>
            <a:r>
              <a:rPr lang="en-GB" dirty="0"/>
              <a:t>Hunger / physical illness</a:t>
            </a:r>
          </a:p>
          <a:p>
            <a:r>
              <a:rPr lang="en-GB" dirty="0"/>
              <a:t>Christmas </a:t>
            </a:r>
          </a:p>
          <a:p>
            <a:r>
              <a:rPr lang="en-GB" dirty="0"/>
              <a:t>Retirement </a:t>
            </a:r>
          </a:p>
          <a:p>
            <a:r>
              <a:rPr lang="en-GB" dirty="0"/>
              <a:t>Divorce / other relationship difficulties / lack of positive relationships</a:t>
            </a:r>
          </a:p>
          <a:p>
            <a:r>
              <a:rPr lang="en-GB" dirty="0"/>
              <a:t>Child leaving home / pregnancy &amp; becoming a parent </a:t>
            </a:r>
          </a:p>
          <a:p>
            <a:r>
              <a:rPr lang="en-GB" dirty="0"/>
              <a:t>Marriage </a:t>
            </a:r>
          </a:p>
          <a:p>
            <a:r>
              <a:rPr lang="en-GB" dirty="0"/>
              <a:t>Too high personal expectation and / or expectations of others </a:t>
            </a:r>
          </a:p>
          <a:p>
            <a:r>
              <a:rPr lang="en-GB" dirty="0"/>
              <a:t>Sense of not being in control or involved in decisions affection your life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78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/>
          <a:lstStyle/>
          <a:p>
            <a:r>
              <a:rPr lang="en-GB" dirty="0" smtClean="0"/>
              <a:t>Three stages of Stress!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2333034"/>
          </a:xfrm>
        </p:spPr>
        <p:txBody>
          <a:bodyPr>
            <a:noAutofit/>
          </a:bodyPr>
          <a:lstStyle/>
          <a:p>
            <a:pPr lvl="0"/>
            <a:r>
              <a:rPr lang="en-US" sz="2400" b="1" u="sng" dirty="0">
                <a:latin typeface="Arial"/>
                <a:cs typeface="Arial"/>
              </a:rPr>
              <a:t>Stage 1: Normal Stress </a:t>
            </a:r>
            <a:r>
              <a:rPr lang="en-US" sz="2400" b="1" u="sng" dirty="0" smtClean="0">
                <a:latin typeface="Arial"/>
                <a:cs typeface="Arial"/>
              </a:rPr>
              <a:t>Response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endParaRPr lang="en-US" sz="2400" b="1" u="sng" dirty="0">
              <a:latin typeface="Arial"/>
              <a:cs typeface="Arial"/>
            </a:endParaRPr>
          </a:p>
          <a:p>
            <a:pPr lvl="1"/>
            <a:r>
              <a:rPr lang="en-US" sz="2000" dirty="0">
                <a:latin typeface="Arial"/>
                <a:cs typeface="Arial"/>
              </a:rPr>
              <a:t>Starts Flight/Fight Response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Increased Heart rate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Butterflies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Stomach Churning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Short lived - goes away once situation finished</a:t>
            </a:r>
          </a:p>
        </p:txBody>
      </p:sp>
    </p:spTree>
    <p:extLst>
      <p:ext uri="{BB962C8B-B14F-4D97-AF65-F5344CB8AC3E}">
        <p14:creationId xmlns:p14="http://schemas.microsoft.com/office/powerpoint/2010/main" val="317470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stages of Stress!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u="sng" dirty="0">
                <a:latin typeface="Arial"/>
                <a:cs typeface="Arial"/>
              </a:rPr>
              <a:t>Stage 2: </a:t>
            </a:r>
            <a:r>
              <a:rPr lang="en-US" sz="2400" b="1" u="sng" dirty="0" err="1">
                <a:latin typeface="Arial"/>
                <a:cs typeface="Arial"/>
              </a:rPr>
              <a:t>Prelonged</a:t>
            </a:r>
            <a:r>
              <a:rPr lang="en-US" sz="2400" b="1" u="sng" dirty="0">
                <a:latin typeface="Arial"/>
                <a:cs typeface="Arial"/>
              </a:rPr>
              <a:t> or Additional Stressors 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Always on state of alert 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Body working harder - means always tired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Unable to sleep / feel restless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Decreased Memory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Susceptible 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 illnesses e.g. Headaches, IBS, Migraines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Psychologically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tired / under the weather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 more Alcohol, increased smoking, chocolate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1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en-GB" dirty="0" smtClean="0"/>
              <a:t>Three stages of Stress!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7543"/>
            <a:ext cx="8596668" cy="4473819"/>
          </a:xfrm>
        </p:spPr>
        <p:txBody>
          <a:bodyPr/>
          <a:lstStyle/>
          <a:p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Stage 3: Exhaustion of Energy Reserves 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Immune system depleted  – Big effect physically and mentally 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drinking ? Smoking 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Irritation / Angry / Over-reacting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Vulnerable to infection 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Pre-existing conditions flare-up e.g. Asthma, Eczema, IBS &amp; Heart conditions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9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Stress affects our Emotional &amp; Mental Health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Anxiety </a:t>
            </a:r>
          </a:p>
          <a:p>
            <a:r>
              <a:rPr lang="en-GB" dirty="0" smtClean="0"/>
              <a:t>Low mood </a:t>
            </a:r>
          </a:p>
          <a:p>
            <a:r>
              <a:rPr lang="en-GB" dirty="0" smtClean="0"/>
              <a:t>Guilt </a:t>
            </a:r>
          </a:p>
          <a:p>
            <a:r>
              <a:rPr lang="en-GB" dirty="0" smtClean="0"/>
              <a:t>Shame </a:t>
            </a:r>
          </a:p>
          <a:p>
            <a:r>
              <a:rPr lang="en-GB" dirty="0" smtClean="0"/>
              <a:t>Sensitivity to others comments </a:t>
            </a:r>
          </a:p>
          <a:p>
            <a:r>
              <a:rPr lang="en-GB" dirty="0" smtClean="0"/>
              <a:t>Decision making </a:t>
            </a:r>
          </a:p>
          <a:p>
            <a:r>
              <a:rPr lang="en-GB" dirty="0" smtClean="0"/>
              <a:t>Poor concentration </a:t>
            </a:r>
          </a:p>
          <a:p>
            <a:r>
              <a:rPr lang="en-GB" dirty="0" err="1" smtClean="0"/>
              <a:t>Forgettfulness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7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1912</TotalTime>
  <Words>1436</Words>
  <Application>Microsoft Office PowerPoint</Application>
  <PresentationFormat>Widescreen</PresentationFormat>
  <Paragraphs>214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</vt:lpstr>
      <vt:lpstr>MS Mincho</vt:lpstr>
      <vt:lpstr>Times New Roman</vt:lpstr>
      <vt:lpstr>Trebuchet MS</vt:lpstr>
      <vt:lpstr>Wingdings 3</vt:lpstr>
      <vt:lpstr>Facet</vt:lpstr>
      <vt:lpstr>Coping with Stress in every day life </vt:lpstr>
      <vt:lpstr>What does being Stressful mean to you?</vt:lpstr>
      <vt:lpstr>What is Stress? </vt:lpstr>
      <vt:lpstr>Fight/Flight Response </vt:lpstr>
      <vt:lpstr>What do the group feel causes Stress?</vt:lpstr>
      <vt:lpstr>Three stages of Stress!</vt:lpstr>
      <vt:lpstr>Three stages of Stress!</vt:lpstr>
      <vt:lpstr>Three stages of Stress!</vt:lpstr>
      <vt:lpstr>How Stress affects our Emotional &amp; Mental Health </vt:lpstr>
      <vt:lpstr>How Stress affects the way we Behave and Perform</vt:lpstr>
      <vt:lpstr>PowerPoint Presentation</vt:lpstr>
      <vt:lpstr>Understanding Stress  </vt:lpstr>
      <vt:lpstr>Having a balanced diet</vt:lpstr>
      <vt:lpstr>Exercise </vt:lpstr>
      <vt:lpstr>Sleep Hygiene </vt:lpstr>
      <vt:lpstr>How good are you at looking after yourself? </vt:lpstr>
      <vt:lpstr>Breathing Techniques </vt:lpstr>
      <vt:lpstr>Making positive change &amp; Goal setting</vt:lpstr>
      <vt:lpstr>Goal planning  </vt:lpstr>
      <vt:lpstr>Resource information </vt:lpstr>
      <vt:lpstr>Close &amp; evaluation</vt:lpstr>
      <vt:lpstr>PowerPoint Presentation</vt:lpstr>
    </vt:vector>
  </TitlesOfParts>
  <Company>Betsi Cadwaladr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 with Stress in every day life</dc:title>
  <dc:creator>Mark Morris (BCUHB - Occupational Therapy)</dc:creator>
  <cp:lastModifiedBy>Mark Morris (BCUHB - Occupational Therapy)</cp:lastModifiedBy>
  <cp:revision>25</cp:revision>
  <dcterms:created xsi:type="dcterms:W3CDTF">2020-12-03T13:33:05Z</dcterms:created>
  <dcterms:modified xsi:type="dcterms:W3CDTF">2021-08-02T08:25:48Z</dcterms:modified>
</cp:coreProperties>
</file>