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338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E75E278A-FF0E-49A4-B170-79828D63BBAD}">
          <p14:sldIdLst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</p14:sldIdLst>
        </p14:section>
        <p14:section name="Main Section" id="{B9B51309-D148-4332-87C2-07BE32FBCA3B}">
          <p14:sldIdLst/>
        </p14:section>
        <p14:section name="Optional last slid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686"/>
    <a:srgbClr val="CEAD7B"/>
    <a:srgbClr val="6F6F6F"/>
    <a:srgbClr val="FFFFFF"/>
    <a:srgbClr val="8897BD"/>
    <a:srgbClr val="9DAACB"/>
    <a:srgbClr val="BCC6E0"/>
    <a:srgbClr val="F5F5F5"/>
    <a:srgbClr val="D24726"/>
    <a:srgbClr val="AEB4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6208" autoAdjust="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449EEC-E3EA-4E09-8595-FE2E36609DF7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746772-279C-4432-9CD0-A11869885D0D}">
      <dgm:prSet phldrT="[Text]"/>
      <dgm:spPr/>
      <dgm:t>
        <a:bodyPr/>
        <a:lstStyle/>
        <a:p>
          <a:r>
            <a:rPr lang="en-US" dirty="0" smtClean="0"/>
            <a:t>Additional space</a:t>
          </a:r>
          <a:endParaRPr lang="en-US" dirty="0"/>
        </a:p>
      </dgm:t>
    </dgm:pt>
    <dgm:pt modelId="{B2F9C734-A6F2-4BC9-B48E-A6DD256E0C0A}" type="parTrans" cxnId="{8A87618F-795F-4489-9CAD-857CC25AE544}">
      <dgm:prSet/>
      <dgm:spPr/>
      <dgm:t>
        <a:bodyPr/>
        <a:lstStyle/>
        <a:p>
          <a:endParaRPr lang="en-US"/>
        </a:p>
      </dgm:t>
    </dgm:pt>
    <dgm:pt modelId="{8AC9466A-6352-4A7C-A9EF-C71C34100DE1}" type="sibTrans" cxnId="{8A87618F-795F-4489-9CAD-857CC25AE544}">
      <dgm:prSet/>
      <dgm:spPr/>
      <dgm:t>
        <a:bodyPr/>
        <a:lstStyle/>
        <a:p>
          <a:endParaRPr lang="en-US"/>
        </a:p>
      </dgm:t>
    </dgm:pt>
    <dgm:pt modelId="{AF0AD5C9-07BE-45EE-953C-44485966D817}">
      <dgm:prSet phldrT="[Text]"/>
      <dgm:spPr/>
      <dgm:t>
        <a:bodyPr/>
        <a:lstStyle/>
        <a:p>
          <a:r>
            <a:rPr lang="en-US" dirty="0" smtClean="0"/>
            <a:t>Additional staffing </a:t>
          </a:r>
          <a:endParaRPr lang="en-US" dirty="0"/>
        </a:p>
      </dgm:t>
    </dgm:pt>
    <dgm:pt modelId="{927B7FB4-FA3D-4BE5-B1BA-C6FE64E7AD07}" type="parTrans" cxnId="{FB3A8BA0-96E2-4CB8-A388-6AEAE2DD8EC5}">
      <dgm:prSet/>
      <dgm:spPr/>
      <dgm:t>
        <a:bodyPr/>
        <a:lstStyle/>
        <a:p>
          <a:endParaRPr lang="en-US"/>
        </a:p>
      </dgm:t>
    </dgm:pt>
    <dgm:pt modelId="{1797FEC4-9510-45CA-A16A-F81807030F9F}" type="sibTrans" cxnId="{FB3A8BA0-96E2-4CB8-A388-6AEAE2DD8EC5}">
      <dgm:prSet/>
      <dgm:spPr/>
      <dgm:t>
        <a:bodyPr/>
        <a:lstStyle/>
        <a:p>
          <a:endParaRPr lang="en-US"/>
        </a:p>
      </dgm:t>
    </dgm:pt>
    <dgm:pt modelId="{AE03FA34-137E-40E5-9950-FCC18C9CF31E}">
      <dgm:prSet phldrT="[Text]"/>
      <dgm:spPr/>
      <dgm:t>
        <a:bodyPr/>
        <a:lstStyle/>
        <a:p>
          <a:r>
            <a:rPr lang="en-US" dirty="0" smtClean="0"/>
            <a:t>Coordination of care</a:t>
          </a:r>
          <a:endParaRPr lang="en-US" dirty="0"/>
        </a:p>
      </dgm:t>
    </dgm:pt>
    <dgm:pt modelId="{BB18169E-C7CF-4184-A984-434DD0FC26B3}" type="sibTrans" cxnId="{F0DFD57C-5B1F-4F67-9D2C-8DDC28734A00}">
      <dgm:prSet/>
      <dgm:spPr/>
      <dgm:t>
        <a:bodyPr/>
        <a:lstStyle/>
        <a:p>
          <a:endParaRPr lang="en-US"/>
        </a:p>
      </dgm:t>
    </dgm:pt>
    <dgm:pt modelId="{FC2A3ED1-29EA-4E5B-B1B6-29C274CE2C91}" type="parTrans" cxnId="{F0DFD57C-5B1F-4F67-9D2C-8DDC28734A00}">
      <dgm:prSet/>
      <dgm:spPr/>
      <dgm:t>
        <a:bodyPr/>
        <a:lstStyle/>
        <a:p>
          <a:endParaRPr lang="en-US"/>
        </a:p>
      </dgm:t>
    </dgm:pt>
    <dgm:pt modelId="{C62D7AC5-E9B3-45C9-AFBB-AD05C4184C3A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A26B2C70-AAF5-44C5-9AFC-F5C04295EBEA}" type="sibTrans" cxnId="{923C1FCD-992A-47B2-96B6-979FB2940EBF}">
      <dgm:prSet/>
      <dgm:spPr/>
      <dgm:t>
        <a:bodyPr/>
        <a:lstStyle/>
        <a:p>
          <a:endParaRPr lang="en-US"/>
        </a:p>
      </dgm:t>
    </dgm:pt>
    <dgm:pt modelId="{1FAF62C0-FBC0-42D5-9B4F-1FA92EE3E049}" type="parTrans" cxnId="{923C1FCD-992A-47B2-96B6-979FB2940EBF}">
      <dgm:prSet/>
      <dgm:spPr/>
      <dgm:t>
        <a:bodyPr/>
        <a:lstStyle/>
        <a:p>
          <a:endParaRPr lang="en-US"/>
        </a:p>
      </dgm:t>
    </dgm:pt>
    <dgm:pt modelId="{87290C4E-A4C0-4970-A121-946102175450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6A9031F9-46D9-4FB4-8D5F-E76919C8332C}" type="sibTrans" cxnId="{DD4AC469-36E0-4D90-8E2A-902076A46519}">
      <dgm:prSet/>
      <dgm:spPr/>
      <dgm:t>
        <a:bodyPr/>
        <a:lstStyle/>
        <a:p>
          <a:endParaRPr lang="en-US"/>
        </a:p>
      </dgm:t>
    </dgm:pt>
    <dgm:pt modelId="{5D6C6D8B-3A49-44C8-90F7-38118BF923AB}" type="parTrans" cxnId="{DD4AC469-36E0-4D90-8E2A-902076A46519}">
      <dgm:prSet/>
      <dgm:spPr/>
      <dgm:t>
        <a:bodyPr/>
        <a:lstStyle/>
        <a:p>
          <a:endParaRPr lang="en-US"/>
        </a:p>
      </dgm:t>
    </dgm:pt>
    <dgm:pt modelId="{A90EFB71-FCDD-4672-B7F0-9F866109D5FA}" type="pres">
      <dgm:prSet presAssocID="{36449EEC-E3EA-4E09-8595-FE2E36609DF7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7EDDF2-3BB4-4847-9195-A676D520FFF1}" type="pres">
      <dgm:prSet presAssocID="{36449EEC-E3EA-4E09-8595-FE2E36609DF7}" presName="dummyMaxCanvas" presStyleCnt="0"/>
      <dgm:spPr/>
    </dgm:pt>
    <dgm:pt modelId="{B0DC958B-0E9A-414E-984C-722F15394DE7}" type="pres">
      <dgm:prSet presAssocID="{36449EEC-E3EA-4E09-8595-FE2E36609DF7}" presName="parentComposite" presStyleCnt="0"/>
      <dgm:spPr/>
    </dgm:pt>
    <dgm:pt modelId="{9C08B1E1-0E32-4B09-9BCC-92395AAE34E9}" type="pres">
      <dgm:prSet presAssocID="{36449EEC-E3EA-4E09-8595-FE2E36609DF7}" presName="parent1" presStyleLbl="alignAccFollowNode1" presStyleIdx="0" presStyleCnt="4" custScaleX="257294" custLinFactNeighborX="-58400" custLinFactNeighborY="7703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4545F071-4E90-45DA-92EC-5A8F2C8D5022}" type="pres">
      <dgm:prSet presAssocID="{36449EEC-E3EA-4E09-8595-FE2E36609DF7}" presName="parent2" presStyleLbl="alignAccFollowNode1" presStyleIdx="1" presStyleCnt="4" custScaleX="262059" custLinFactNeighborX="70509" custLinFactNeighborY="2269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C8C263D3-818B-4E53-A0CE-872DBA6E0FFA}" type="pres">
      <dgm:prSet presAssocID="{36449EEC-E3EA-4E09-8595-FE2E36609DF7}" presName="childrenComposite" presStyleCnt="0"/>
      <dgm:spPr/>
    </dgm:pt>
    <dgm:pt modelId="{F4F65FD7-ED05-4A53-8189-F8B10E737394}" type="pres">
      <dgm:prSet presAssocID="{36449EEC-E3EA-4E09-8595-FE2E36609DF7}" presName="dummyMaxCanvas_ChildArea" presStyleCnt="0"/>
      <dgm:spPr/>
    </dgm:pt>
    <dgm:pt modelId="{C21C5E06-F3BA-4FE0-AB74-D8397DAB3A51}" type="pres">
      <dgm:prSet presAssocID="{36449EEC-E3EA-4E09-8595-FE2E36609DF7}" presName="fulcrum" presStyleLbl="alignAccFollowNode1" presStyleIdx="2" presStyleCnt="4"/>
      <dgm:spPr/>
    </dgm:pt>
    <dgm:pt modelId="{A1905970-01D5-4414-8B45-4871D8F19C6C}" type="pres">
      <dgm:prSet presAssocID="{36449EEC-E3EA-4E09-8595-FE2E36609DF7}" presName="balance_12" presStyleLbl="alignAccFollowNode1" presStyleIdx="3" presStyleCnt="4" custAng="20977082" custFlipVert="1" custScaleX="251069" custScaleY="165260">
        <dgm:presLayoutVars>
          <dgm:bulletEnabled val="1"/>
        </dgm:presLayoutVars>
      </dgm:prSet>
      <dgm:spPr/>
    </dgm:pt>
    <dgm:pt modelId="{B23BDD3D-0497-4AB4-8B60-102FF15CECD9}" type="pres">
      <dgm:prSet presAssocID="{36449EEC-E3EA-4E09-8595-FE2E36609DF7}" presName="right_12_1" presStyleLbl="node1" presStyleIdx="0" presStyleCnt="3" custAng="141558" custScaleX="180762" custLinFactNeighborX="345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7AAF2F-6EAB-42E9-ADA9-0962212A0D0C}" type="pres">
      <dgm:prSet presAssocID="{36449EEC-E3EA-4E09-8595-FE2E36609DF7}" presName="right_12_2" presStyleLbl="node1" presStyleIdx="1" presStyleCnt="3" custAng="138256" custScaleX="180861" custLinFactNeighborX="38324" custLinFactNeighborY="90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532837-EFA5-4094-912A-A615238659B4}" type="pres">
      <dgm:prSet presAssocID="{36449EEC-E3EA-4E09-8595-FE2E36609DF7}" presName="left_12_1" presStyleLbl="node1" presStyleIdx="2" presStyleCnt="3" custAng="151638" custScaleX="173095" custLinFactNeighborX="-39569" custLinFactNeighborY="-187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5D2372-2865-4E3F-8542-534418A6C941}" type="presOf" srcId="{AE03FA34-137E-40E5-9950-FCC18C9CF31E}" destId="{227AAF2F-6EAB-42E9-ADA9-0962212A0D0C}" srcOrd="0" destOrd="0" presId="urn:microsoft.com/office/officeart/2005/8/layout/balance1"/>
    <dgm:cxn modelId="{F0DFD57C-5B1F-4F67-9D2C-8DDC28734A00}" srcId="{87290C4E-A4C0-4970-A121-946102175450}" destId="{AE03FA34-137E-40E5-9950-FCC18C9CF31E}" srcOrd="1" destOrd="0" parTransId="{FC2A3ED1-29EA-4E5B-B1B6-29C274CE2C91}" sibTransId="{BB18169E-C7CF-4184-A984-434DD0FC26B3}"/>
    <dgm:cxn modelId="{DD4AC469-36E0-4D90-8E2A-902076A46519}" srcId="{36449EEC-E3EA-4E09-8595-FE2E36609DF7}" destId="{87290C4E-A4C0-4970-A121-946102175450}" srcOrd="1" destOrd="0" parTransId="{5D6C6D8B-3A49-44C8-90F7-38118BF923AB}" sibTransId="{6A9031F9-46D9-4FB4-8D5F-E76919C8332C}"/>
    <dgm:cxn modelId="{67D33A0F-6C23-476D-8CE7-17824BC2F75E}" type="presOf" srcId="{C62D7AC5-E9B3-45C9-AFBB-AD05C4184C3A}" destId="{9C08B1E1-0E32-4B09-9BCC-92395AAE34E9}" srcOrd="0" destOrd="0" presId="urn:microsoft.com/office/officeart/2005/8/layout/balance1"/>
    <dgm:cxn modelId="{3FE75B82-0E52-42F2-BCD7-0E955EBF91E6}" type="presOf" srcId="{36449EEC-E3EA-4E09-8595-FE2E36609DF7}" destId="{A90EFB71-FCDD-4672-B7F0-9F866109D5FA}" srcOrd="0" destOrd="0" presId="urn:microsoft.com/office/officeart/2005/8/layout/balance1"/>
    <dgm:cxn modelId="{239B9398-F356-4058-8EF0-297607CC98EF}" type="presOf" srcId="{B1746772-279C-4432-9CD0-A11869885D0D}" destId="{6F532837-EFA5-4094-912A-A615238659B4}" srcOrd="0" destOrd="0" presId="urn:microsoft.com/office/officeart/2005/8/layout/balance1"/>
    <dgm:cxn modelId="{09600CD5-34A3-4A25-8E70-42BAE140D6BE}" type="presOf" srcId="{AF0AD5C9-07BE-45EE-953C-44485966D817}" destId="{B23BDD3D-0497-4AB4-8B60-102FF15CECD9}" srcOrd="0" destOrd="0" presId="urn:microsoft.com/office/officeart/2005/8/layout/balance1"/>
    <dgm:cxn modelId="{8A87618F-795F-4489-9CAD-857CC25AE544}" srcId="{C62D7AC5-E9B3-45C9-AFBB-AD05C4184C3A}" destId="{B1746772-279C-4432-9CD0-A11869885D0D}" srcOrd="0" destOrd="0" parTransId="{B2F9C734-A6F2-4BC9-B48E-A6DD256E0C0A}" sibTransId="{8AC9466A-6352-4A7C-A9EF-C71C34100DE1}"/>
    <dgm:cxn modelId="{923C1FCD-992A-47B2-96B6-979FB2940EBF}" srcId="{36449EEC-E3EA-4E09-8595-FE2E36609DF7}" destId="{C62D7AC5-E9B3-45C9-AFBB-AD05C4184C3A}" srcOrd="0" destOrd="0" parTransId="{1FAF62C0-FBC0-42D5-9B4F-1FA92EE3E049}" sibTransId="{A26B2C70-AAF5-44C5-9AFC-F5C04295EBEA}"/>
    <dgm:cxn modelId="{FB3A8BA0-96E2-4CB8-A388-6AEAE2DD8EC5}" srcId="{87290C4E-A4C0-4970-A121-946102175450}" destId="{AF0AD5C9-07BE-45EE-953C-44485966D817}" srcOrd="0" destOrd="0" parTransId="{927B7FB4-FA3D-4BE5-B1BA-C6FE64E7AD07}" sibTransId="{1797FEC4-9510-45CA-A16A-F81807030F9F}"/>
    <dgm:cxn modelId="{EFD30FC1-9772-449D-B05A-9D5DA1193259}" type="presOf" srcId="{87290C4E-A4C0-4970-A121-946102175450}" destId="{4545F071-4E90-45DA-92EC-5A8F2C8D5022}" srcOrd="0" destOrd="0" presId="urn:microsoft.com/office/officeart/2005/8/layout/balance1"/>
    <dgm:cxn modelId="{B0329BE4-D01F-4CF4-910D-9F0CF1393B11}" type="presParOf" srcId="{A90EFB71-FCDD-4672-B7F0-9F866109D5FA}" destId="{AF7EDDF2-3BB4-4847-9195-A676D520FFF1}" srcOrd="0" destOrd="0" presId="urn:microsoft.com/office/officeart/2005/8/layout/balance1"/>
    <dgm:cxn modelId="{A99C3F67-8A3C-45A7-8F03-DC302555F2E4}" type="presParOf" srcId="{A90EFB71-FCDD-4672-B7F0-9F866109D5FA}" destId="{B0DC958B-0E9A-414E-984C-722F15394DE7}" srcOrd="1" destOrd="0" presId="urn:microsoft.com/office/officeart/2005/8/layout/balance1"/>
    <dgm:cxn modelId="{6D743B43-11A2-4177-8124-4FC3BEA040E9}" type="presParOf" srcId="{B0DC958B-0E9A-414E-984C-722F15394DE7}" destId="{9C08B1E1-0E32-4B09-9BCC-92395AAE34E9}" srcOrd="0" destOrd="0" presId="urn:microsoft.com/office/officeart/2005/8/layout/balance1"/>
    <dgm:cxn modelId="{26CF1580-B663-4D61-85A6-9373A6BF4ACB}" type="presParOf" srcId="{B0DC958B-0E9A-414E-984C-722F15394DE7}" destId="{4545F071-4E90-45DA-92EC-5A8F2C8D5022}" srcOrd="1" destOrd="0" presId="urn:microsoft.com/office/officeart/2005/8/layout/balance1"/>
    <dgm:cxn modelId="{BDE22568-F94D-4E7A-BC0F-05640E8CA150}" type="presParOf" srcId="{A90EFB71-FCDD-4672-B7F0-9F866109D5FA}" destId="{C8C263D3-818B-4E53-A0CE-872DBA6E0FFA}" srcOrd="2" destOrd="0" presId="urn:microsoft.com/office/officeart/2005/8/layout/balance1"/>
    <dgm:cxn modelId="{BBD60F2A-D9AB-49AA-9897-1C9578ED9D13}" type="presParOf" srcId="{C8C263D3-818B-4E53-A0CE-872DBA6E0FFA}" destId="{F4F65FD7-ED05-4A53-8189-F8B10E737394}" srcOrd="0" destOrd="0" presId="urn:microsoft.com/office/officeart/2005/8/layout/balance1"/>
    <dgm:cxn modelId="{A8E06A48-98ED-48D1-8805-0B04AFCAAB2F}" type="presParOf" srcId="{C8C263D3-818B-4E53-A0CE-872DBA6E0FFA}" destId="{C21C5E06-F3BA-4FE0-AB74-D8397DAB3A51}" srcOrd="1" destOrd="0" presId="urn:microsoft.com/office/officeart/2005/8/layout/balance1"/>
    <dgm:cxn modelId="{634F9716-29B9-4167-8D19-3B7D1C7E615F}" type="presParOf" srcId="{C8C263D3-818B-4E53-A0CE-872DBA6E0FFA}" destId="{A1905970-01D5-4414-8B45-4871D8F19C6C}" srcOrd="2" destOrd="0" presId="urn:microsoft.com/office/officeart/2005/8/layout/balance1"/>
    <dgm:cxn modelId="{818A7123-30E5-4E50-9E71-551C29B35CD8}" type="presParOf" srcId="{C8C263D3-818B-4E53-A0CE-872DBA6E0FFA}" destId="{B23BDD3D-0497-4AB4-8B60-102FF15CECD9}" srcOrd="3" destOrd="0" presId="urn:microsoft.com/office/officeart/2005/8/layout/balance1"/>
    <dgm:cxn modelId="{EEC4CCFA-3D11-4109-B851-AD0DA528564B}" type="presParOf" srcId="{C8C263D3-818B-4E53-A0CE-872DBA6E0FFA}" destId="{227AAF2F-6EAB-42E9-ADA9-0962212A0D0C}" srcOrd="4" destOrd="0" presId="urn:microsoft.com/office/officeart/2005/8/layout/balance1"/>
    <dgm:cxn modelId="{62B589C4-D942-49A4-8AF3-B93DF14D66A7}" type="presParOf" srcId="{C8C263D3-818B-4E53-A0CE-872DBA6E0FFA}" destId="{6F532837-EFA5-4094-912A-A615238659B4}" srcOrd="5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08B1E1-0E32-4B09-9BCC-92395AAE34E9}">
      <dsp:nvSpPr>
        <dsp:cNvPr id="0" name=""/>
        <dsp:cNvSpPr/>
      </dsp:nvSpPr>
      <dsp:spPr>
        <a:xfrm>
          <a:off x="666753" y="32333"/>
          <a:ext cx="1943999" cy="419753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679047" y="44627"/>
        <a:ext cx="1919411" cy="395165"/>
      </dsp:txXfrm>
    </dsp:sp>
    <dsp:sp modelId="{4545F071-4E90-45DA-92EC-5A8F2C8D5022}">
      <dsp:nvSpPr>
        <dsp:cNvPr id="0" name=""/>
        <dsp:cNvSpPr/>
      </dsp:nvSpPr>
      <dsp:spPr>
        <a:xfrm>
          <a:off x="2714090" y="9524"/>
          <a:ext cx="1980001" cy="419753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2726384" y="21818"/>
        <a:ext cx="1955413" cy="395165"/>
      </dsp:txXfrm>
    </dsp:sp>
    <dsp:sp modelId="{C21C5E06-F3BA-4FE0-AB74-D8397DAB3A51}">
      <dsp:nvSpPr>
        <dsp:cNvPr id="0" name=""/>
        <dsp:cNvSpPr/>
      </dsp:nvSpPr>
      <dsp:spPr>
        <a:xfrm>
          <a:off x="2477270" y="1783951"/>
          <a:ext cx="314814" cy="314814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905970-01D5-4414-8B45-4871D8F19C6C}">
      <dsp:nvSpPr>
        <dsp:cNvPr id="0" name=""/>
        <dsp:cNvSpPr/>
      </dsp:nvSpPr>
      <dsp:spPr>
        <a:xfrm rot="382918" flipV="1">
          <a:off x="1073412" y="1605937"/>
          <a:ext cx="3122531" cy="21834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3BDD3D-0497-4AB4-8B60-102FF15CECD9}">
      <dsp:nvSpPr>
        <dsp:cNvPr id="0" name=""/>
        <dsp:cNvSpPr/>
      </dsp:nvSpPr>
      <dsp:spPr>
        <a:xfrm rot="381558">
          <a:off x="2762901" y="1140976"/>
          <a:ext cx="1440250" cy="5052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Additional staffing </a:t>
          </a:r>
          <a:endParaRPr lang="en-US" sz="1100" kern="1200" dirty="0"/>
        </a:p>
      </dsp:txBody>
      <dsp:txXfrm>
        <a:off x="2787563" y="1165638"/>
        <a:ext cx="1390926" cy="455884"/>
      </dsp:txXfrm>
    </dsp:sp>
    <dsp:sp modelId="{227AAF2F-6EAB-42E9-ADA9-0962212A0D0C}">
      <dsp:nvSpPr>
        <dsp:cNvPr id="0" name=""/>
        <dsp:cNvSpPr/>
      </dsp:nvSpPr>
      <dsp:spPr>
        <a:xfrm rot="378256">
          <a:off x="2834869" y="624975"/>
          <a:ext cx="1441062" cy="5051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Coordination of care</a:t>
          </a:r>
          <a:endParaRPr lang="en-US" sz="1100" kern="1200" dirty="0"/>
        </a:p>
      </dsp:txBody>
      <dsp:txXfrm>
        <a:off x="2859528" y="649634"/>
        <a:ext cx="1391744" cy="455833"/>
      </dsp:txXfrm>
    </dsp:sp>
    <dsp:sp modelId="{6F532837-EFA5-4094-912A-A615238659B4}">
      <dsp:nvSpPr>
        <dsp:cNvPr id="0" name=""/>
        <dsp:cNvSpPr/>
      </dsp:nvSpPr>
      <dsp:spPr>
        <a:xfrm rot="391638">
          <a:off x="1109583" y="950015"/>
          <a:ext cx="1377356" cy="5096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Additional space</a:t>
          </a:r>
          <a:endParaRPr lang="en-US" sz="1100" kern="1200" dirty="0"/>
        </a:p>
      </dsp:txBody>
      <dsp:txXfrm>
        <a:off x="1134460" y="974892"/>
        <a:ext cx="1327602" cy="459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10/13/2020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10/13/2020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5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3A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CEA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anchor="b" anchorCtr="0">
            <a:normAutofit/>
          </a:bodyPr>
          <a:lstStyle>
            <a:lvl1pPr>
              <a:defRPr sz="2800" b="1">
                <a:solidFill>
                  <a:srgbClr val="3A5686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800" b="1" smtClean="0">
                <a:solidFill>
                  <a:srgbClr val="3A5686"/>
                </a:solidFill>
                <a:latin typeface="+mn-lt"/>
              </a:defRPr>
            </a:lvl1pPr>
            <a:lvl2pPr>
              <a:defRPr lang="en-US" sz="1600" smtClean="0">
                <a:solidFill>
                  <a:srgbClr val="3A5686"/>
                </a:solidFill>
                <a:latin typeface="+mn-lt"/>
              </a:defRPr>
            </a:lvl2pPr>
            <a:lvl3pPr>
              <a:defRPr lang="en-US" sz="1200" smtClean="0">
                <a:solidFill>
                  <a:srgbClr val="3A5686"/>
                </a:solidFill>
                <a:latin typeface="+mn-lt"/>
              </a:defRPr>
            </a:lvl3pPr>
            <a:lvl4pPr>
              <a:defRPr lang="en-US" sz="1200" smtClean="0">
                <a:solidFill>
                  <a:srgbClr val="3A5686"/>
                </a:solidFill>
                <a:latin typeface="+mn-lt"/>
              </a:defRPr>
            </a:lvl4pPr>
            <a:lvl5pPr>
              <a:defRPr lang="en-US" sz="1200">
                <a:solidFill>
                  <a:srgbClr val="3A5686"/>
                </a:solidFill>
                <a:latin typeface="+mn-lt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EC9FEA7-E456-4BEA-B9D6-EDF9F7E750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8663" y="5931701"/>
            <a:ext cx="1899138" cy="48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anchor="b" anchorCtr="0">
            <a:normAutofit/>
          </a:bodyPr>
          <a:lstStyle>
            <a:lvl1pPr>
              <a:defRPr sz="2800" b="1">
                <a:solidFill>
                  <a:srgbClr val="3A5686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800" b="1" smtClean="0">
                <a:solidFill>
                  <a:srgbClr val="3A5686"/>
                </a:solidFill>
                <a:latin typeface="+mn-lt"/>
              </a:defRPr>
            </a:lvl1pPr>
            <a:lvl2pPr>
              <a:defRPr lang="en-US" sz="1600" smtClean="0">
                <a:solidFill>
                  <a:srgbClr val="3A5686"/>
                </a:solidFill>
                <a:latin typeface="+mn-lt"/>
              </a:defRPr>
            </a:lvl2pPr>
            <a:lvl3pPr>
              <a:defRPr lang="en-US" sz="1200" smtClean="0">
                <a:solidFill>
                  <a:srgbClr val="3A5686"/>
                </a:solidFill>
                <a:latin typeface="+mn-lt"/>
              </a:defRPr>
            </a:lvl3pPr>
            <a:lvl4pPr>
              <a:defRPr lang="en-US" sz="1200" smtClean="0">
                <a:solidFill>
                  <a:srgbClr val="3A5686"/>
                </a:solidFill>
                <a:latin typeface="+mn-lt"/>
              </a:defRPr>
            </a:lvl4pPr>
            <a:lvl5pPr>
              <a:defRPr lang="en-US" sz="1200">
                <a:solidFill>
                  <a:srgbClr val="3A5686"/>
                </a:solidFill>
                <a:latin typeface="+mn-lt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dirty="0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EC9FEA7-E456-4BEA-B9D6-EDF9F7E750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8663" y="5931701"/>
            <a:ext cx="1899138" cy="4881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8F7BCD-29B8-DB42-B92F-6EFAE7EAD929}"/>
              </a:ext>
            </a:extLst>
          </p:cNvPr>
          <p:cNvSpPr txBox="1"/>
          <p:nvPr userDrawn="1"/>
        </p:nvSpPr>
        <p:spPr>
          <a:xfrm>
            <a:off x="8263054" y="11597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810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3A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10/13/2020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3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3127"/>
            <a:ext cx="10515600" cy="3468797"/>
          </a:xfrm>
        </p:spPr>
        <p:txBody>
          <a:bodyPr anchor="ctr" anchorCtr="0"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+mn-lt"/>
              </a:rPr>
              <a:t>BIPBC – </a:t>
            </a:r>
            <a:r>
              <a:rPr lang="en-US" sz="4800" b="1" dirty="0" err="1" smtClean="0">
                <a:solidFill>
                  <a:schemeClr val="bg1"/>
                </a:solidFill>
                <a:latin typeface="+mn-lt"/>
              </a:rPr>
              <a:t>Coronafeirws</a:t>
            </a:r>
            <a:r>
              <a:rPr lang="en-US" sz="4800" b="1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en-US" sz="4800" b="1" dirty="0" smtClean="0">
                <a:solidFill>
                  <a:schemeClr val="bg1"/>
                </a:solidFill>
                <a:latin typeface="+mn-lt"/>
              </a:rPr>
            </a:br>
            <a:r>
              <a:rPr lang="en-US" sz="4800" b="1" dirty="0" smtClean="0">
                <a:solidFill>
                  <a:schemeClr val="bg1"/>
                </a:solidFill>
                <a:latin typeface="+mn-lt"/>
              </a:rPr>
              <a:t>BCUHB – Coronavirus </a:t>
            </a:r>
            <a:endParaRPr lang="en-US" sz="4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142917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 smtClean="0">
                <a:solidFill>
                  <a:schemeClr val="bg1"/>
                </a:solidFill>
                <a:latin typeface="+mj-lt"/>
              </a:rPr>
              <a:t>Cyfarfod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+mj-lt"/>
              </a:rPr>
              <a:t>Bwrdd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+mj-lt"/>
              </a:rPr>
              <a:t>ar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 y </a:t>
            </a:r>
            <a:r>
              <a:rPr lang="en-US" sz="1800" dirty="0" err="1" smtClean="0">
                <a:solidFill>
                  <a:schemeClr val="bg1"/>
                </a:solidFill>
                <a:latin typeface="+mj-lt"/>
              </a:rPr>
              <a:t>Cyd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+mj-lt"/>
              </a:rPr>
              <a:t>â’r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 CIC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CHC Board to Board meeting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 smtClean="0">
              <a:solidFill>
                <a:schemeClr val="bg1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 smtClean="0">
                <a:solidFill>
                  <a:schemeClr val="bg1"/>
                </a:solidFill>
                <a:latin typeface="+mj-lt"/>
              </a:rPr>
              <a:t>Dyddiad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: 15 </a:t>
            </a:r>
            <a:r>
              <a:rPr lang="en-US" sz="1800" dirty="0" err="1" smtClean="0">
                <a:solidFill>
                  <a:schemeClr val="bg1"/>
                </a:solidFill>
                <a:latin typeface="+mj-lt"/>
              </a:rPr>
              <a:t>Hydref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 2020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Date</a:t>
            </a:r>
            <a:r>
              <a:rPr lang="en-US" sz="1800" dirty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15 October 2020</a:t>
            </a:r>
            <a:r>
              <a:rPr lang="en-US" sz="1800" dirty="0">
                <a:solidFill>
                  <a:schemeClr val="bg1"/>
                </a:solidFill>
                <a:latin typeface="+mj-lt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+mj-lt"/>
              </a:rPr>
            </a:br>
            <a:r>
              <a:rPr lang="en-US" sz="1800" dirty="0">
                <a:solidFill>
                  <a:schemeClr val="bg1"/>
                </a:solidFill>
                <a:latin typeface="+mj-lt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+mj-lt"/>
              </a:rPr>
            </a:b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20" y="5364114"/>
            <a:ext cx="2488253" cy="66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64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524708"/>
            <a:ext cx="11024043" cy="4163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6583680" y="569145"/>
            <a:ext cx="4981972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C00000"/>
                </a:solidFill>
              </a:rPr>
              <a:t>Maps / Charts / Informatics</a:t>
            </a:r>
            <a:endParaRPr lang="en-US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541609" y="569145"/>
            <a:ext cx="5260246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Mapiau</a:t>
            </a:r>
            <a:r>
              <a:rPr lang="en-GB" dirty="0" smtClean="0"/>
              <a:t> / </a:t>
            </a:r>
            <a:r>
              <a:rPr lang="en-GB" dirty="0" err="1" smtClean="0"/>
              <a:t>Siartiau</a:t>
            </a:r>
            <a:r>
              <a:rPr lang="en-GB" dirty="0" smtClean="0"/>
              <a:t> / </a:t>
            </a:r>
            <a:r>
              <a:rPr lang="en-GB" dirty="0" err="1" smtClean="0"/>
              <a:t>Hysbyseg</a:t>
            </a:r>
            <a:endParaRPr lang="en-US" dirty="0">
              <a:solidFill>
                <a:srgbClr val="CEAD7B"/>
              </a:solidFill>
              <a:cs typeface="Calibri" panose="020F0502020204030204" pitchFamily="34" charset="0"/>
            </a:endParaRP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68" y="1371713"/>
            <a:ext cx="5179287" cy="16642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4327" t="35039" r="73439" b="19687"/>
          <a:stretch/>
        </p:blipFill>
        <p:spPr>
          <a:xfrm>
            <a:off x="8499004" y="1371713"/>
            <a:ext cx="3087050" cy="3754916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550024" y="3249171"/>
          <a:ext cx="5318034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2678">
                  <a:extLst>
                    <a:ext uri="{9D8B030D-6E8A-4147-A177-3AD203B41FA5}">
                      <a16:colId xmlns:a16="http://schemas.microsoft.com/office/drawing/2014/main" val="3549648733"/>
                    </a:ext>
                  </a:extLst>
                </a:gridCol>
                <a:gridCol w="1772678">
                  <a:extLst>
                    <a:ext uri="{9D8B030D-6E8A-4147-A177-3AD203B41FA5}">
                      <a16:colId xmlns:a16="http://schemas.microsoft.com/office/drawing/2014/main" val="133260019"/>
                    </a:ext>
                  </a:extLst>
                </a:gridCol>
                <a:gridCol w="1772678">
                  <a:extLst>
                    <a:ext uri="{9D8B030D-6E8A-4147-A177-3AD203B41FA5}">
                      <a16:colId xmlns:a16="http://schemas.microsoft.com/office/drawing/2014/main" val="1889704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Community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21 Sep</a:t>
                      </a:r>
                      <a:r>
                        <a:rPr lang="en-GB" sz="1600" baseline="0" dirty="0" smtClean="0"/>
                        <a:t> – 27 Sep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 Oct – 9 Oct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300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Incidence per 100,000 residents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39.0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124.1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3866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Number of positive results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273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868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2323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Number</a:t>
                      </a:r>
                      <a:r>
                        <a:rPr lang="en-GB" sz="1400" baseline="0" dirty="0" smtClean="0"/>
                        <a:t> of tests done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8939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9588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2732509"/>
                  </a:ext>
                </a:extLst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 flipV="1">
            <a:off x="7810270" y="2612572"/>
            <a:ext cx="1621113" cy="8011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667501"/>
              </p:ext>
            </p:extLst>
          </p:nvPr>
        </p:nvGraphicFramePr>
        <p:xfrm>
          <a:off x="2550024" y="5271059"/>
          <a:ext cx="53180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5976">
                  <a:extLst>
                    <a:ext uri="{9D8B030D-6E8A-4147-A177-3AD203B41FA5}">
                      <a16:colId xmlns:a16="http://schemas.microsoft.com/office/drawing/2014/main" val="3549648733"/>
                    </a:ext>
                  </a:extLst>
                </a:gridCol>
                <a:gridCol w="1772058">
                  <a:extLst>
                    <a:ext uri="{9D8B030D-6E8A-4147-A177-3AD203B41FA5}">
                      <a16:colId xmlns:a16="http://schemas.microsoft.com/office/drawing/2014/main" val="1332600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Inpatients</a:t>
                      </a:r>
                      <a:endParaRPr lang="en-GB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13</a:t>
                      </a:r>
                      <a:r>
                        <a:rPr lang="en-GB" sz="1600" baseline="0" dirty="0" smtClean="0"/>
                        <a:t> Oct</a:t>
                      </a:r>
                      <a:endParaRPr lang="en-GB" sz="16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300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Inpatients</a:t>
                      </a:r>
                      <a:endParaRPr lang="en-GB" sz="1400" dirty="0"/>
                    </a:p>
                  </a:txBody>
                  <a:tcPr>
                    <a:solidFill>
                      <a:srgbClr val="CC0000">
                        <a:alpha val="2705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46</a:t>
                      </a:r>
                      <a:endParaRPr lang="en-GB" dirty="0"/>
                    </a:p>
                  </a:txBody>
                  <a:tcPr anchor="ctr">
                    <a:solidFill>
                      <a:srgbClr val="CC0000">
                        <a:alpha val="2705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323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Requiring</a:t>
                      </a:r>
                      <a:r>
                        <a:rPr lang="en-GB" sz="1400" baseline="0" dirty="0" smtClean="0"/>
                        <a:t> critical care</a:t>
                      </a:r>
                      <a:endParaRPr lang="en-GB" sz="1400" dirty="0"/>
                    </a:p>
                  </a:txBody>
                  <a:tcPr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 anchor="ctr">
                    <a:solidFill>
                      <a:srgbClr val="CC0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2732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891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524708"/>
            <a:ext cx="11024043" cy="4163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17"/>
          <p:cNvSpPr txBox="1">
            <a:spLocks/>
          </p:cNvSpPr>
          <p:nvPr/>
        </p:nvSpPr>
        <p:spPr>
          <a:xfrm>
            <a:off x="6583680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solidFill>
                  <a:srgbClr val="C00000"/>
                </a:solidFill>
              </a:rPr>
              <a:t>Levels of coronavirus infections within community settings have been increasing in North Wales during recent weeks. </a:t>
            </a:r>
            <a:endParaRPr lang="en-GB" sz="2000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This </a:t>
            </a:r>
            <a:r>
              <a:rPr lang="en-GB" sz="2000" dirty="0">
                <a:solidFill>
                  <a:srgbClr val="C00000"/>
                </a:solidFill>
              </a:rPr>
              <a:t>is in keeping with other areas of the </a:t>
            </a:r>
            <a:r>
              <a:rPr lang="en-GB" sz="2000" dirty="0" smtClean="0">
                <a:solidFill>
                  <a:srgbClr val="C00000"/>
                </a:solidFill>
              </a:rPr>
              <a:t>UK.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We </a:t>
            </a:r>
            <a:r>
              <a:rPr lang="en-GB" sz="2000" dirty="0">
                <a:solidFill>
                  <a:srgbClr val="C00000"/>
                </a:solidFill>
              </a:rPr>
              <a:t>expect to see increasing hospital admissions over the coming weeks</a:t>
            </a:r>
            <a:r>
              <a:rPr lang="en-GB" sz="2000" dirty="0" smtClean="0">
                <a:solidFill>
                  <a:srgbClr val="C00000"/>
                </a:solidFill>
              </a:rPr>
              <a:t>.</a:t>
            </a:r>
            <a:r>
              <a:rPr lang="en-GB" sz="2000" dirty="0" smtClean="0">
                <a:solidFill>
                  <a:srgbClr val="3A5686"/>
                </a:solidFill>
              </a:rPr>
              <a:t/>
            </a:r>
            <a:br>
              <a:rPr lang="en-GB" sz="2000" dirty="0" smtClean="0">
                <a:solidFill>
                  <a:srgbClr val="3A5686"/>
                </a:solidFill>
              </a:rPr>
            </a:br>
            <a:endParaRPr lang="en-US" sz="2000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ontent Placeholder 17"/>
          <p:cNvSpPr txBox="1">
            <a:spLocks/>
          </p:cNvSpPr>
          <p:nvPr/>
        </p:nvSpPr>
        <p:spPr>
          <a:xfrm>
            <a:off x="521207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3A5686"/>
                </a:solidFill>
              </a:rPr>
              <a:t>Mae </a:t>
            </a:r>
            <a:r>
              <a:rPr lang="en-GB" sz="2000" dirty="0" err="1" smtClean="0">
                <a:solidFill>
                  <a:srgbClr val="3A5686"/>
                </a:solidFill>
              </a:rPr>
              <a:t>lefelau’r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coronafeirws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mewn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lleoliadau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cymunedol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wedi</a:t>
            </a:r>
            <a:r>
              <a:rPr lang="en-GB" sz="2000" dirty="0" smtClean="0">
                <a:solidFill>
                  <a:srgbClr val="3A5686"/>
                </a:solidFill>
              </a:rPr>
              <a:t> bod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cynyddu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yng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Ngogledd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Cymru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dros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wythnosau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diwethaf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3A5686"/>
                </a:solidFill>
              </a:rPr>
              <a:t>Mae </a:t>
            </a:r>
            <a:r>
              <a:rPr lang="en-GB" sz="2000" dirty="0" err="1" smtClean="0">
                <a:solidFill>
                  <a:srgbClr val="3A5686"/>
                </a:solidFill>
              </a:rPr>
              <a:t>hyn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gyson</a:t>
            </a:r>
            <a:r>
              <a:rPr lang="en-GB" sz="2000" dirty="0" smtClean="0">
                <a:solidFill>
                  <a:srgbClr val="3A5686"/>
                </a:solidFill>
              </a:rPr>
              <a:t> ag </a:t>
            </a:r>
            <a:r>
              <a:rPr lang="en-GB" sz="2000" dirty="0" err="1" smtClean="0">
                <a:solidFill>
                  <a:srgbClr val="3A5686"/>
                </a:solidFill>
              </a:rPr>
              <a:t>ardaloedd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eraill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y DU.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Rydym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disgwyl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gweld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mwyfwy</a:t>
            </a:r>
            <a:r>
              <a:rPr lang="en-GB" sz="2000" dirty="0" smtClean="0">
                <a:solidFill>
                  <a:srgbClr val="3A5686"/>
                </a:solidFill>
              </a:rPr>
              <a:t> o </a:t>
            </a:r>
            <a:r>
              <a:rPr lang="en-GB" sz="2000" dirty="0" err="1" smtClean="0">
                <a:solidFill>
                  <a:srgbClr val="3A5686"/>
                </a:solidFill>
              </a:rPr>
              <a:t>dderbyniadau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ysbyty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dros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wythnosau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sydd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i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ddod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  <a:r>
              <a:rPr lang="en-GB" sz="1800" dirty="0" smtClean="0">
                <a:solidFill>
                  <a:srgbClr val="3A5686"/>
                </a:solidFill>
              </a:rPr>
              <a:t/>
            </a:r>
            <a:br>
              <a:rPr lang="en-GB" sz="1800" dirty="0" smtClean="0">
                <a:solidFill>
                  <a:srgbClr val="3A5686"/>
                </a:solidFill>
              </a:rPr>
            </a:b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6583680" y="569145"/>
            <a:ext cx="3842975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C00000"/>
                </a:solidFill>
              </a:rPr>
              <a:t>Introduction</a:t>
            </a:r>
            <a:endParaRPr lang="en-US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541609" y="569145"/>
            <a:ext cx="367394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Cyflwyniad</a:t>
            </a:r>
            <a:endParaRPr lang="en-US" dirty="0">
              <a:solidFill>
                <a:srgbClr val="CEAD7B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7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524708"/>
            <a:ext cx="11024043" cy="4163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17"/>
          <p:cNvSpPr txBox="1">
            <a:spLocks/>
          </p:cNvSpPr>
          <p:nvPr/>
        </p:nvSpPr>
        <p:spPr>
          <a:xfrm>
            <a:off x="6583680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800" dirty="0" smtClean="0">
                <a:solidFill>
                  <a:srgbClr val="C00000"/>
                </a:solidFill>
              </a:rPr>
              <a:t>Current levels of activity are not limited to the young and “socially active”</a:t>
            </a:r>
            <a:br>
              <a:rPr lang="en-GB" sz="1800" dirty="0" smtClean="0">
                <a:solidFill>
                  <a:srgbClr val="C00000"/>
                </a:solidFill>
              </a:rPr>
            </a:br>
            <a:endParaRPr lang="en-GB" sz="1800" dirty="0" smtClean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800" dirty="0" smtClean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Distribution in most North Wales communities is spread across age ranges.</a:t>
            </a:r>
            <a:endParaRPr lang="en-US" sz="1800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ontent Placeholder 17"/>
          <p:cNvSpPr txBox="1">
            <a:spLocks/>
          </p:cNvSpPr>
          <p:nvPr/>
        </p:nvSpPr>
        <p:spPr>
          <a:xfrm>
            <a:off x="521207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800" dirty="0" err="1" smtClean="0">
                <a:solidFill>
                  <a:srgbClr val="3A5686"/>
                </a:solidFill>
              </a:rPr>
              <a:t>Nid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yw’r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lefelau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gweithgarwch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presennol</a:t>
            </a:r>
            <a:r>
              <a:rPr lang="en-GB" sz="1800" dirty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wedi’u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cyfyngu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i’r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rhai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sy’n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ifanc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a’r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rhai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sy’n</a:t>
            </a:r>
            <a:r>
              <a:rPr lang="en-GB" sz="1800" dirty="0" smtClean="0">
                <a:solidFill>
                  <a:srgbClr val="3A5686"/>
                </a:solidFill>
              </a:rPr>
              <a:t> “</a:t>
            </a:r>
            <a:r>
              <a:rPr lang="en-GB" sz="1800" dirty="0" err="1" smtClean="0">
                <a:solidFill>
                  <a:srgbClr val="3A5686"/>
                </a:solidFill>
              </a:rPr>
              <a:t>weithgar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yn</a:t>
            </a:r>
            <a:r>
              <a:rPr lang="en-GB" sz="1800" dirty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gymdeithasol</a:t>
            </a:r>
            <a:r>
              <a:rPr lang="en-GB" sz="1800" dirty="0" smtClean="0">
                <a:solidFill>
                  <a:srgbClr val="3A5686"/>
                </a:solidFill>
              </a:rPr>
              <a:t>”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800" dirty="0" err="1" smtClean="0">
                <a:solidFill>
                  <a:srgbClr val="3A5686"/>
                </a:solidFill>
              </a:rPr>
              <a:t>Mae’r</a:t>
            </a:r>
            <a:r>
              <a:rPr lang="en-GB" sz="1800" dirty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rhaniad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yn</a:t>
            </a:r>
            <a:r>
              <a:rPr lang="en-GB" sz="1800" dirty="0" smtClean="0">
                <a:solidFill>
                  <a:srgbClr val="3A5686"/>
                </a:solidFill>
              </a:rPr>
              <a:t> y </a:t>
            </a:r>
            <a:r>
              <a:rPr lang="en-GB" sz="1800" dirty="0" err="1" smtClean="0">
                <a:solidFill>
                  <a:srgbClr val="3A5686"/>
                </a:solidFill>
              </a:rPr>
              <a:t>rhan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fwyaf</a:t>
            </a:r>
            <a:r>
              <a:rPr lang="en-GB" sz="1800" dirty="0">
                <a:solidFill>
                  <a:srgbClr val="3A5686"/>
                </a:solidFill>
              </a:rPr>
              <a:t> </a:t>
            </a:r>
            <a:r>
              <a:rPr lang="en-GB" sz="1800" dirty="0" smtClean="0">
                <a:solidFill>
                  <a:srgbClr val="3A5686"/>
                </a:solidFill>
              </a:rPr>
              <a:t>o </a:t>
            </a:r>
            <a:r>
              <a:rPr lang="en-GB" sz="1800" dirty="0" err="1" smtClean="0">
                <a:solidFill>
                  <a:srgbClr val="3A5686"/>
                </a:solidFill>
              </a:rPr>
              <a:t>gymunedau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yng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Ngogledd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Cymru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wedi’i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wasgaru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ar</a:t>
            </a:r>
            <a:r>
              <a:rPr lang="en-GB" sz="1800" dirty="0" smtClean="0">
                <a:solidFill>
                  <a:srgbClr val="3A5686"/>
                </a:solidFill>
              </a:rPr>
              <a:t> draws </a:t>
            </a:r>
            <a:r>
              <a:rPr lang="en-GB" sz="1800" dirty="0" err="1" smtClean="0">
                <a:solidFill>
                  <a:srgbClr val="3A5686"/>
                </a:solidFill>
              </a:rPr>
              <a:t>yr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ystodau</a:t>
            </a:r>
            <a:r>
              <a:rPr lang="en-GB" sz="1800" dirty="0" smtClean="0">
                <a:solidFill>
                  <a:srgbClr val="3A5686"/>
                </a:solidFill>
              </a:rPr>
              <a:t> </a:t>
            </a:r>
            <a:r>
              <a:rPr lang="en-GB" sz="1800" dirty="0" err="1" smtClean="0">
                <a:solidFill>
                  <a:srgbClr val="3A5686"/>
                </a:solidFill>
              </a:rPr>
              <a:t>oedran</a:t>
            </a:r>
            <a:r>
              <a:rPr lang="en-GB" sz="1800" dirty="0" smtClean="0">
                <a:solidFill>
                  <a:srgbClr val="3A5686"/>
                </a:solidFill>
              </a:rPr>
              <a:t>.</a:t>
            </a:r>
            <a:br>
              <a:rPr lang="en-GB" sz="1800" dirty="0" smtClean="0">
                <a:solidFill>
                  <a:srgbClr val="3A5686"/>
                </a:solidFill>
              </a:rPr>
            </a:b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6583680" y="569145"/>
            <a:ext cx="3842975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C00000"/>
                </a:solidFill>
              </a:rPr>
              <a:t>Age profiles</a:t>
            </a:r>
            <a:endParaRPr lang="en-US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541609" y="569145"/>
            <a:ext cx="367394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Proffiliau</a:t>
            </a:r>
            <a:r>
              <a:rPr lang="en-GB" dirty="0" smtClean="0"/>
              <a:t> </a:t>
            </a:r>
            <a:r>
              <a:rPr lang="en-GB" dirty="0" err="1" smtClean="0"/>
              <a:t>oedran</a:t>
            </a:r>
            <a:endParaRPr lang="en-US" dirty="0">
              <a:solidFill>
                <a:srgbClr val="CEAD7B"/>
              </a:solidFill>
              <a:cs typeface="Calibri" panose="020F0502020204030204" pitchFamily="34" charset="0"/>
            </a:endParaRPr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110" y="6200140"/>
            <a:ext cx="3229426" cy="2572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1284"/>
          <a:stretch/>
        </p:blipFill>
        <p:spPr>
          <a:xfrm>
            <a:off x="4098111" y="4450080"/>
            <a:ext cx="3229426" cy="174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524708"/>
            <a:ext cx="11024043" cy="4163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17"/>
          <p:cNvSpPr txBox="1">
            <a:spLocks/>
          </p:cNvSpPr>
          <p:nvPr/>
        </p:nvSpPr>
        <p:spPr>
          <a:xfrm>
            <a:off x="6583680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solidFill>
                  <a:srgbClr val="C00000"/>
                </a:solidFill>
              </a:rPr>
              <a:t>T</a:t>
            </a:r>
            <a:r>
              <a:rPr lang="en-GB" sz="2000" dirty="0" smtClean="0">
                <a:solidFill>
                  <a:srgbClr val="C00000"/>
                </a:solidFill>
              </a:rPr>
              <a:t>reatments have improved e.g. the use of dexamethasone, </a:t>
            </a:r>
            <a:r>
              <a:rPr lang="en-GB" sz="2000" b="1" dirty="0" smtClean="0">
                <a:solidFill>
                  <a:srgbClr val="C00000"/>
                </a:solidFill>
              </a:rPr>
              <a:t>though coronavirus remains a serious illness for many</a:t>
            </a:r>
            <a:br>
              <a:rPr lang="en-GB" sz="2000" b="1" dirty="0" smtClean="0">
                <a:solidFill>
                  <a:srgbClr val="C00000"/>
                </a:solidFill>
              </a:rPr>
            </a:br>
            <a:endParaRPr lang="en-GB" sz="2000" b="1" dirty="0" smtClean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GB" sz="2000" dirty="0" smtClean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Active research profile in BCUHB, contributing to international learning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000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ontent Placeholder 17"/>
          <p:cNvSpPr txBox="1">
            <a:spLocks/>
          </p:cNvSpPr>
          <p:nvPr/>
        </p:nvSpPr>
        <p:spPr>
          <a:xfrm>
            <a:off x="521207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3A5686"/>
                </a:solidFill>
              </a:rPr>
              <a:t>Mae </a:t>
            </a:r>
            <a:r>
              <a:rPr lang="en-GB" sz="2000" dirty="0" err="1" smtClean="0">
                <a:solidFill>
                  <a:srgbClr val="3A5686"/>
                </a:solidFill>
              </a:rPr>
              <a:t>triniaethau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wedi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gwella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e.e</a:t>
            </a:r>
            <a:r>
              <a:rPr lang="en-GB" sz="2000" dirty="0" smtClean="0">
                <a:solidFill>
                  <a:srgbClr val="3A5686"/>
                </a:solidFill>
              </a:rPr>
              <a:t>. </a:t>
            </a:r>
            <a:r>
              <a:rPr lang="en-GB" sz="2000" dirty="0" err="1" smtClean="0">
                <a:solidFill>
                  <a:srgbClr val="3A5686"/>
                </a:solidFill>
              </a:rPr>
              <a:t>defnyddio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decsamethason</a:t>
            </a:r>
            <a:r>
              <a:rPr lang="en-GB" sz="2000" dirty="0" smtClean="0">
                <a:solidFill>
                  <a:srgbClr val="3A5686"/>
                </a:solidFill>
              </a:rPr>
              <a:t>, </a:t>
            </a:r>
            <a:r>
              <a:rPr lang="en-GB" sz="2000" b="1" dirty="0" err="1" smtClean="0">
                <a:solidFill>
                  <a:srgbClr val="3A5686"/>
                </a:solidFill>
              </a:rPr>
              <a:t>ond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mae</a:t>
            </a:r>
            <a:r>
              <a:rPr lang="en-GB" sz="2000" b="1" dirty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coronafeirws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yn</a:t>
            </a:r>
            <a:r>
              <a:rPr lang="en-GB" sz="2000" b="1" dirty="0" smtClean="0">
                <a:solidFill>
                  <a:srgbClr val="3A5686"/>
                </a:solidFill>
              </a:rPr>
              <a:t> dal </a:t>
            </a:r>
            <a:r>
              <a:rPr lang="en-GB" sz="2000" b="1" dirty="0" err="1" smtClean="0">
                <a:solidFill>
                  <a:srgbClr val="3A5686"/>
                </a:solidFill>
              </a:rPr>
              <a:t>i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fod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yn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salwch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difrifol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i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lawer</a:t>
            </a:r>
            <a:endParaRPr lang="en-GB" sz="2000" b="1" dirty="0" smtClean="0">
              <a:solidFill>
                <a:srgbClr val="3A5686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3A5686"/>
                </a:solidFill>
              </a:rPr>
              <a:t>- </a:t>
            </a:r>
            <a:r>
              <a:rPr lang="en-GB" sz="2000" dirty="0" err="1" smtClean="0">
                <a:solidFill>
                  <a:srgbClr val="3A5686"/>
                </a:solidFill>
              </a:rPr>
              <a:t>Proffil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ymchwil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gweithgar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BIPBC, </a:t>
            </a:r>
            <a:r>
              <a:rPr lang="en-GB" sz="2000" dirty="0" err="1" smtClean="0">
                <a:solidFill>
                  <a:srgbClr val="3A5686"/>
                </a:solidFill>
              </a:rPr>
              <a:t>gan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gyfrannu</a:t>
            </a:r>
            <a:r>
              <a:rPr lang="en-GB" sz="2000" dirty="0" smtClean="0">
                <a:solidFill>
                  <a:srgbClr val="3A5686"/>
                </a:solidFill>
              </a:rPr>
              <a:t> at </a:t>
            </a:r>
            <a:r>
              <a:rPr lang="en-GB" sz="2000" dirty="0" err="1" smtClean="0">
                <a:solidFill>
                  <a:srgbClr val="3A5686"/>
                </a:solidFill>
              </a:rPr>
              <a:t>ddysg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ryngwladol</a:t>
            </a:r>
            <a:r>
              <a:rPr lang="en-GB" sz="1800" dirty="0" smtClean="0">
                <a:solidFill>
                  <a:srgbClr val="3A5686"/>
                </a:solidFill>
              </a:rPr>
              <a:t/>
            </a:r>
            <a:br>
              <a:rPr lang="en-GB" sz="1800" dirty="0" smtClean="0">
                <a:solidFill>
                  <a:srgbClr val="3A5686"/>
                </a:solidFill>
              </a:rPr>
            </a:b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6583680" y="569145"/>
            <a:ext cx="5059680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C00000"/>
                </a:solidFill>
              </a:rPr>
              <a:t>Treatment improvements</a:t>
            </a:r>
            <a:endParaRPr lang="en-US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541609" y="569145"/>
            <a:ext cx="367394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Gwella</a:t>
            </a:r>
            <a:r>
              <a:rPr lang="en-GB" dirty="0"/>
              <a:t> </a:t>
            </a:r>
            <a:r>
              <a:rPr lang="en-GB" dirty="0" err="1" smtClean="0"/>
              <a:t>triniaethau</a:t>
            </a:r>
            <a:endParaRPr lang="en-US" dirty="0">
              <a:solidFill>
                <a:srgbClr val="CEAD7B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16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524708"/>
            <a:ext cx="11024043" cy="4163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17"/>
          <p:cNvSpPr txBox="1">
            <a:spLocks/>
          </p:cNvSpPr>
          <p:nvPr/>
        </p:nvSpPr>
        <p:spPr>
          <a:xfrm>
            <a:off x="6583680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900" dirty="0" smtClean="0">
                <a:solidFill>
                  <a:srgbClr val="C00000"/>
                </a:solidFill>
              </a:rPr>
              <a:t>Coronavirus vaccination programme being developed to allow rapid mobilisation once vaccines become available.</a:t>
            </a:r>
            <a:endParaRPr lang="en-GB" sz="1900" dirty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900" dirty="0" smtClean="0">
                <a:solidFill>
                  <a:srgbClr val="C00000"/>
                </a:solidFill>
              </a:rPr>
              <a:t>Huge logistical challenge.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900" dirty="0" smtClean="0">
                <a:solidFill>
                  <a:srgbClr val="C00000"/>
                </a:solidFill>
              </a:rPr>
              <a:t>Vaccine status – several undergoing Phase III studies. BCUHB research team involved.</a:t>
            </a:r>
            <a:endParaRPr lang="en-GB" sz="1900" dirty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900" b="1" dirty="0" smtClean="0">
                <a:solidFill>
                  <a:srgbClr val="C00000"/>
                </a:solidFill>
              </a:rPr>
              <a:t>Don’t forget flu vaccination!!</a:t>
            </a:r>
            <a:r>
              <a:rPr lang="en-GB" sz="2000" dirty="0" smtClean="0">
                <a:solidFill>
                  <a:srgbClr val="3A5686"/>
                </a:solidFill>
              </a:rPr>
              <a:t/>
            </a:r>
            <a:br>
              <a:rPr lang="en-GB" sz="2000" dirty="0" smtClean="0">
                <a:solidFill>
                  <a:srgbClr val="3A5686"/>
                </a:solidFill>
              </a:rPr>
            </a:br>
            <a:endParaRPr lang="en-US" sz="2000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ontent Placeholder 17"/>
          <p:cNvSpPr txBox="1">
            <a:spLocks/>
          </p:cNvSpPr>
          <p:nvPr/>
        </p:nvSpPr>
        <p:spPr>
          <a:xfrm>
            <a:off x="521207" y="1536500"/>
            <a:ext cx="5313536" cy="46518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Rhaglen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frechu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rhag</a:t>
            </a:r>
            <a:r>
              <a:rPr lang="en-GB" sz="2000" dirty="0" smtClean="0">
                <a:solidFill>
                  <a:srgbClr val="3A5686"/>
                </a:solidFill>
              </a:rPr>
              <a:t> y </a:t>
            </a:r>
            <a:r>
              <a:rPr lang="en-GB" sz="2000" dirty="0" err="1" smtClean="0">
                <a:solidFill>
                  <a:srgbClr val="3A5686"/>
                </a:solidFill>
              </a:rPr>
              <a:t>coronafeirws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cael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ei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datblygu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mwyn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caniatáu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manteisio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ar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frechlynnau’n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gyflym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unwaith</a:t>
            </a:r>
            <a:r>
              <a:rPr lang="en-GB" sz="2000" dirty="0" smtClean="0">
                <a:solidFill>
                  <a:srgbClr val="3A5686"/>
                </a:solidFill>
              </a:rPr>
              <a:t> y </a:t>
            </a:r>
            <a:r>
              <a:rPr lang="en-GB" sz="2000" dirty="0" err="1" smtClean="0">
                <a:solidFill>
                  <a:srgbClr val="3A5686"/>
                </a:solidFill>
              </a:rPr>
              <a:t>byddant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ar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gael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3A5686"/>
                </a:solidFill>
              </a:rPr>
              <a:t>Her </a:t>
            </a:r>
            <a:r>
              <a:rPr lang="en-GB" sz="2000" dirty="0" err="1" smtClean="0">
                <a:solidFill>
                  <a:srgbClr val="3A5686"/>
                </a:solidFill>
              </a:rPr>
              <a:t>logistaidd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enfawr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Statws</a:t>
            </a:r>
            <a:r>
              <a:rPr lang="en-GB" sz="2000" dirty="0" smtClean="0">
                <a:solidFill>
                  <a:srgbClr val="3A5686"/>
                </a:solidFill>
              </a:rPr>
              <a:t> y </a:t>
            </a:r>
            <a:r>
              <a:rPr lang="en-GB" sz="2000" dirty="0" err="1" smtClean="0">
                <a:solidFill>
                  <a:srgbClr val="3A5686"/>
                </a:solidFill>
              </a:rPr>
              <a:t>brechlyn</a:t>
            </a:r>
            <a:r>
              <a:rPr lang="en-GB" sz="2000" dirty="0" smtClean="0">
                <a:solidFill>
                  <a:srgbClr val="3A5686"/>
                </a:solidFill>
              </a:rPr>
              <a:t> – </a:t>
            </a:r>
            <a:r>
              <a:rPr lang="en-GB" sz="2000" dirty="0" err="1" smtClean="0">
                <a:solidFill>
                  <a:srgbClr val="3A5686"/>
                </a:solidFill>
              </a:rPr>
              <a:t>nifer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ohonynt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destun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astudiaethau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Cyfnod</a:t>
            </a:r>
            <a:r>
              <a:rPr lang="en-GB" sz="2000" dirty="0" smtClean="0">
                <a:solidFill>
                  <a:srgbClr val="3A5686"/>
                </a:solidFill>
              </a:rPr>
              <a:t> III </a:t>
            </a:r>
            <a:r>
              <a:rPr lang="en-GB" sz="2000" dirty="0" err="1" smtClean="0">
                <a:solidFill>
                  <a:srgbClr val="3A5686"/>
                </a:solidFill>
              </a:rPr>
              <a:t>ar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hyn</a:t>
            </a:r>
            <a:r>
              <a:rPr lang="en-GB" sz="2000" dirty="0" smtClean="0">
                <a:solidFill>
                  <a:srgbClr val="3A5686"/>
                </a:solidFill>
              </a:rPr>
              <a:t> o </a:t>
            </a:r>
            <a:r>
              <a:rPr lang="en-GB" sz="2000" dirty="0" err="1" smtClean="0">
                <a:solidFill>
                  <a:srgbClr val="3A5686"/>
                </a:solidFill>
              </a:rPr>
              <a:t>bryd</a:t>
            </a:r>
            <a:r>
              <a:rPr lang="en-GB" sz="2000" dirty="0" smtClean="0">
                <a:solidFill>
                  <a:srgbClr val="3A5686"/>
                </a:solidFill>
              </a:rPr>
              <a:t>. </a:t>
            </a:r>
            <a:r>
              <a:rPr lang="en-GB" sz="2000" dirty="0" err="1" smtClean="0">
                <a:solidFill>
                  <a:srgbClr val="3A5686"/>
                </a:solidFill>
              </a:rPr>
              <a:t>Tîm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ymchwil</a:t>
            </a:r>
            <a:r>
              <a:rPr lang="en-GB" sz="2000" dirty="0" smtClean="0">
                <a:solidFill>
                  <a:srgbClr val="3A5686"/>
                </a:solidFill>
              </a:rPr>
              <a:t> BIPBC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gysylltiedig</a:t>
            </a:r>
            <a:r>
              <a:rPr lang="en-GB" sz="2000" dirty="0" smtClean="0">
                <a:solidFill>
                  <a:srgbClr val="3A5686"/>
                </a:solidFill>
              </a:rPr>
              <a:t> â </a:t>
            </a:r>
            <a:r>
              <a:rPr lang="en-GB" sz="2000" dirty="0" err="1" smtClean="0">
                <a:solidFill>
                  <a:srgbClr val="3A5686"/>
                </a:solidFill>
              </a:rPr>
              <a:t>hyn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b="1" dirty="0" err="1" smtClean="0">
                <a:solidFill>
                  <a:srgbClr val="3A5686"/>
                </a:solidFill>
              </a:rPr>
              <a:t>Cofiwch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frechu</a:t>
            </a:r>
            <a:r>
              <a:rPr lang="en-GB" sz="2000" b="1" dirty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rhag</a:t>
            </a:r>
            <a:r>
              <a:rPr lang="en-GB" sz="2000" b="1" dirty="0" smtClean="0">
                <a:solidFill>
                  <a:srgbClr val="3A5686"/>
                </a:solidFill>
              </a:rPr>
              <a:t> y </a:t>
            </a:r>
            <a:r>
              <a:rPr lang="en-GB" sz="2000" b="1" dirty="0" err="1" smtClean="0">
                <a:solidFill>
                  <a:srgbClr val="3A5686"/>
                </a:solidFill>
              </a:rPr>
              <a:t>ffliw</a:t>
            </a:r>
            <a:r>
              <a:rPr lang="en-GB" sz="2000" b="1" dirty="0" smtClean="0">
                <a:solidFill>
                  <a:srgbClr val="3A5686"/>
                </a:solidFill>
              </a:rPr>
              <a:t>!!</a:t>
            </a:r>
            <a:endParaRPr lang="en-GB" sz="2000" b="1" dirty="0">
              <a:solidFill>
                <a:srgbClr val="3A5686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800" dirty="0" smtClean="0">
                <a:solidFill>
                  <a:srgbClr val="3A5686"/>
                </a:solidFill>
              </a:rPr>
              <a:t/>
            </a:r>
            <a:br>
              <a:rPr lang="en-GB" sz="1800" dirty="0" smtClean="0">
                <a:solidFill>
                  <a:srgbClr val="3A5686"/>
                </a:solidFill>
              </a:rPr>
            </a:b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6583680" y="569145"/>
            <a:ext cx="3842975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C00000"/>
                </a:solidFill>
              </a:rPr>
              <a:t>Vaccination</a:t>
            </a:r>
            <a:endParaRPr lang="en-US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541609" y="569145"/>
            <a:ext cx="367394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Brechu</a:t>
            </a:r>
            <a:endParaRPr lang="en-US" dirty="0">
              <a:solidFill>
                <a:srgbClr val="CEAD7B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64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524708"/>
            <a:ext cx="11024043" cy="4163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17"/>
          <p:cNvSpPr txBox="1">
            <a:spLocks/>
          </p:cNvSpPr>
          <p:nvPr/>
        </p:nvSpPr>
        <p:spPr>
          <a:xfrm>
            <a:off x="6583680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Partnership Working: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Formal partnership approach between agencies</a:t>
            </a:r>
            <a:br>
              <a:rPr lang="en-GB" sz="2000" dirty="0" smtClean="0">
                <a:solidFill>
                  <a:srgbClr val="C00000"/>
                </a:solidFill>
              </a:rPr>
            </a:br>
            <a:endParaRPr lang="en-GB" sz="2000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Modelling of theoretical scenarios to support planning </a:t>
            </a:r>
            <a:r>
              <a:rPr lang="en-GB" sz="2000" dirty="0" smtClean="0">
                <a:solidFill>
                  <a:srgbClr val="3A5686"/>
                </a:solidFill>
              </a:rPr>
              <a:t/>
            </a:r>
            <a:br>
              <a:rPr lang="en-GB" sz="2000" dirty="0" smtClean="0">
                <a:solidFill>
                  <a:srgbClr val="3A5686"/>
                </a:solidFill>
              </a:rPr>
            </a:br>
            <a:endParaRPr lang="en-US" sz="2000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ontent Placeholder 17"/>
          <p:cNvSpPr txBox="1">
            <a:spLocks/>
          </p:cNvSpPr>
          <p:nvPr/>
        </p:nvSpPr>
        <p:spPr>
          <a:xfrm>
            <a:off x="521207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b="1" dirty="0" err="1" smtClean="0">
                <a:solidFill>
                  <a:srgbClr val="3A5686"/>
                </a:solidFill>
              </a:rPr>
              <a:t>Gweithio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mewn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Partneriaeth</a:t>
            </a:r>
            <a:r>
              <a:rPr lang="en-GB" sz="2000" b="1" dirty="0" smtClean="0">
                <a:solidFill>
                  <a:srgbClr val="3A5686"/>
                </a:solidFill>
              </a:rPr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Ymagwedd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bartneriaeth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ffurfiol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rhwng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asiantaethau</a:t>
            </a:r>
            <a:r>
              <a:rPr lang="en-GB" sz="2000" dirty="0">
                <a:solidFill>
                  <a:srgbClr val="3A5686"/>
                </a:solidFill>
              </a:rPr>
              <a:t/>
            </a:r>
            <a:br>
              <a:rPr lang="en-GB" sz="2000" dirty="0">
                <a:solidFill>
                  <a:srgbClr val="3A5686"/>
                </a:solidFill>
              </a:rPr>
            </a:br>
            <a:endParaRPr lang="en-GB" sz="2000" b="1" dirty="0">
              <a:solidFill>
                <a:srgbClr val="3A5686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Modelu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senarios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damcaniaethol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mwyn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ategu</a:t>
            </a:r>
            <a:r>
              <a:rPr lang="en-GB" sz="2000" dirty="0" smtClean="0">
                <a:solidFill>
                  <a:srgbClr val="3A5686"/>
                </a:solidFill>
              </a:rPr>
              <a:t> at </a:t>
            </a:r>
            <a:r>
              <a:rPr lang="en-GB" sz="2000" dirty="0" err="1" smtClean="0">
                <a:solidFill>
                  <a:srgbClr val="3A5686"/>
                </a:solidFill>
              </a:rPr>
              <a:t>gynllunio</a:t>
            </a:r>
            <a:r>
              <a:rPr lang="en-GB" sz="1800" b="1" dirty="0" smtClean="0">
                <a:solidFill>
                  <a:srgbClr val="3A5686"/>
                </a:solidFill>
              </a:rPr>
              <a:t/>
            </a:r>
            <a:br>
              <a:rPr lang="en-GB" sz="1800" b="1" dirty="0" smtClean="0">
                <a:solidFill>
                  <a:srgbClr val="3A5686"/>
                </a:solidFill>
              </a:rPr>
            </a:br>
            <a:endParaRPr lang="en-US" b="1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6583680" y="569145"/>
            <a:ext cx="4894217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C00000"/>
                </a:solidFill>
              </a:rPr>
              <a:t>Action Plan for 2</a:t>
            </a:r>
            <a:r>
              <a:rPr lang="en-GB" baseline="30000" dirty="0" smtClean="0">
                <a:solidFill>
                  <a:srgbClr val="C00000"/>
                </a:solidFill>
              </a:rPr>
              <a:t>nd</a:t>
            </a:r>
            <a:r>
              <a:rPr lang="en-GB" dirty="0" smtClean="0">
                <a:solidFill>
                  <a:srgbClr val="C00000"/>
                </a:solidFill>
              </a:rPr>
              <a:t> wave</a:t>
            </a:r>
            <a:endParaRPr lang="en-US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541609" y="569145"/>
            <a:ext cx="5088482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Cynllun</a:t>
            </a:r>
            <a:r>
              <a:rPr lang="en-GB" dirty="0" smtClean="0"/>
              <a:t> </a:t>
            </a:r>
            <a:r>
              <a:rPr lang="en-GB" dirty="0" err="1" smtClean="0"/>
              <a:t>Gweithredu</a:t>
            </a:r>
            <a:r>
              <a:rPr lang="en-GB" dirty="0" smtClean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</a:t>
            </a:r>
            <a:r>
              <a:rPr lang="en-GB" dirty="0" err="1" smtClean="0"/>
              <a:t>gyfer</a:t>
            </a:r>
            <a:r>
              <a:rPr lang="en-GB" dirty="0" smtClean="0"/>
              <a:t> </a:t>
            </a:r>
            <a:r>
              <a:rPr lang="en-GB" dirty="0" err="1" smtClean="0"/>
              <a:t>yr</a:t>
            </a:r>
            <a:r>
              <a:rPr lang="en-GB" dirty="0" smtClean="0"/>
              <a:t> Ail Don</a:t>
            </a:r>
            <a:endParaRPr lang="en-US" dirty="0">
              <a:solidFill>
                <a:srgbClr val="CEAD7B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33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524708"/>
            <a:ext cx="11024043" cy="4163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17"/>
          <p:cNvSpPr txBox="1">
            <a:spLocks/>
          </p:cNvSpPr>
          <p:nvPr/>
        </p:nvSpPr>
        <p:spPr>
          <a:xfrm>
            <a:off x="6583680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Primary &amp; Community services: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/>
            </a:r>
            <a:br>
              <a:rPr lang="en-GB" sz="2000" dirty="0" smtClean="0">
                <a:solidFill>
                  <a:srgbClr val="C00000"/>
                </a:solidFill>
              </a:rPr>
            </a:br>
            <a:r>
              <a:rPr lang="en-GB" sz="2000" dirty="0" smtClean="0">
                <a:solidFill>
                  <a:srgbClr val="C00000"/>
                </a:solidFill>
              </a:rPr>
              <a:t>Phased approach – in line with rest of Wales – for delivery of services in order to care for as many people, as quickly as possible in their local communities.</a:t>
            </a:r>
            <a:r>
              <a:rPr lang="en-GB" sz="2000" dirty="0">
                <a:solidFill>
                  <a:srgbClr val="C00000"/>
                </a:solidFill>
              </a:rPr>
              <a:t/>
            </a:r>
            <a:br>
              <a:rPr lang="en-GB" sz="2000" dirty="0">
                <a:solidFill>
                  <a:srgbClr val="C00000"/>
                </a:solidFill>
              </a:rPr>
            </a:br>
            <a:r>
              <a:rPr lang="en-GB" sz="2000" dirty="0" smtClean="0">
                <a:solidFill>
                  <a:srgbClr val="C00000"/>
                </a:solidFill>
              </a:rPr>
              <a:t/>
            </a:r>
            <a:br>
              <a:rPr lang="en-GB" sz="2000" dirty="0" smtClean="0">
                <a:solidFill>
                  <a:srgbClr val="C00000"/>
                </a:solidFill>
              </a:rPr>
            </a:br>
            <a:r>
              <a:rPr lang="en-GB" sz="2000" dirty="0" smtClean="0">
                <a:solidFill>
                  <a:srgbClr val="C00000"/>
                </a:solidFill>
              </a:rPr>
              <a:t>Covers GP, Dental, Optometry, Pharmacy and community nursing &amp; social care services.</a:t>
            </a:r>
            <a:r>
              <a:rPr lang="en-GB" sz="2000" dirty="0" smtClean="0">
                <a:solidFill>
                  <a:srgbClr val="3A5686"/>
                </a:solidFill>
              </a:rPr>
              <a:t/>
            </a:r>
            <a:br>
              <a:rPr lang="en-GB" sz="2000" dirty="0" smtClean="0">
                <a:solidFill>
                  <a:srgbClr val="3A5686"/>
                </a:solidFill>
              </a:rPr>
            </a:br>
            <a:endParaRPr lang="en-US" sz="2000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ontent Placeholder 17"/>
          <p:cNvSpPr txBox="1">
            <a:spLocks/>
          </p:cNvSpPr>
          <p:nvPr/>
        </p:nvSpPr>
        <p:spPr>
          <a:xfrm>
            <a:off x="521207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b="1" dirty="0" err="1" smtClean="0">
                <a:solidFill>
                  <a:srgbClr val="3A5686"/>
                </a:solidFill>
              </a:rPr>
              <a:t>Gwasanaethau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Cychwynnol</a:t>
            </a:r>
            <a:r>
              <a:rPr lang="en-GB" sz="2000" b="1" dirty="0" smtClean="0">
                <a:solidFill>
                  <a:srgbClr val="3A5686"/>
                </a:solidFill>
              </a:rPr>
              <a:t> a </a:t>
            </a:r>
            <a:r>
              <a:rPr lang="en-GB" sz="2000" b="1" dirty="0" err="1" smtClean="0">
                <a:solidFill>
                  <a:srgbClr val="3A5686"/>
                </a:solidFill>
              </a:rPr>
              <a:t>Chymunedol</a:t>
            </a:r>
            <a:r>
              <a:rPr lang="en-GB" sz="2000" b="1" dirty="0" smtClean="0">
                <a:solidFill>
                  <a:srgbClr val="3A5686"/>
                </a:solidFill>
              </a:rPr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Ymagwedd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fesul</a:t>
            </a:r>
            <a:r>
              <a:rPr lang="en-GB" sz="2000" dirty="0" smtClean="0">
                <a:solidFill>
                  <a:srgbClr val="3A5686"/>
                </a:solidFill>
              </a:rPr>
              <a:t> cam –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gyson</a:t>
            </a:r>
            <a:r>
              <a:rPr lang="en-GB" sz="2000" dirty="0" smtClean="0">
                <a:solidFill>
                  <a:srgbClr val="3A5686"/>
                </a:solidFill>
              </a:rPr>
              <a:t> â </a:t>
            </a:r>
            <a:r>
              <a:rPr lang="en-GB" sz="2000" dirty="0" err="1" smtClean="0">
                <a:solidFill>
                  <a:srgbClr val="3A5686"/>
                </a:solidFill>
              </a:rPr>
              <a:t>gweddill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Cymru</a:t>
            </a:r>
            <a:r>
              <a:rPr lang="en-GB" sz="2000" dirty="0" smtClean="0">
                <a:solidFill>
                  <a:srgbClr val="3A5686"/>
                </a:solidFill>
              </a:rPr>
              <a:t> – </a:t>
            </a:r>
            <a:r>
              <a:rPr lang="en-GB" sz="2000" dirty="0" err="1" smtClean="0">
                <a:solidFill>
                  <a:srgbClr val="3A5686"/>
                </a:solidFill>
              </a:rPr>
              <a:t>i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ddarparu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gwasanaethau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mwyn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gofalu</a:t>
            </a:r>
            <a:r>
              <a:rPr lang="en-GB" sz="2000" dirty="0" smtClean="0">
                <a:solidFill>
                  <a:srgbClr val="3A5686"/>
                </a:solidFill>
              </a:rPr>
              <a:t> am </a:t>
            </a:r>
            <a:r>
              <a:rPr lang="en-GB" sz="2000" dirty="0" err="1" smtClean="0">
                <a:solidFill>
                  <a:srgbClr val="3A5686"/>
                </a:solidFill>
              </a:rPr>
              <a:t>gynifer</a:t>
            </a:r>
            <a:r>
              <a:rPr lang="en-GB" sz="2000" dirty="0" smtClean="0">
                <a:solidFill>
                  <a:srgbClr val="3A5686"/>
                </a:solidFill>
              </a:rPr>
              <a:t> o </a:t>
            </a:r>
            <a:r>
              <a:rPr lang="en-GB" sz="2000" dirty="0" err="1" smtClean="0">
                <a:solidFill>
                  <a:srgbClr val="3A5686"/>
                </a:solidFill>
              </a:rPr>
              <a:t>bobl</a:t>
            </a:r>
            <a:r>
              <a:rPr lang="en-GB" sz="2000" dirty="0" smtClean="0">
                <a:solidFill>
                  <a:srgbClr val="3A5686"/>
                </a:solidFill>
              </a:rPr>
              <a:t> â </a:t>
            </a:r>
            <a:r>
              <a:rPr lang="en-GB" sz="2000" dirty="0" err="1" smtClean="0">
                <a:solidFill>
                  <a:srgbClr val="3A5686"/>
                </a:solidFill>
              </a:rPr>
              <a:t>phosibl</a:t>
            </a:r>
            <a:r>
              <a:rPr lang="en-GB" sz="2000" dirty="0" smtClean="0">
                <a:solidFill>
                  <a:srgbClr val="3A5686"/>
                </a:solidFill>
              </a:rPr>
              <a:t>, </a:t>
            </a:r>
            <a:r>
              <a:rPr lang="en-GB" sz="2000" dirty="0" err="1" smtClean="0">
                <a:solidFill>
                  <a:srgbClr val="3A5686"/>
                </a:solidFill>
              </a:rPr>
              <a:t>cyn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gynted</a:t>
            </a:r>
            <a:r>
              <a:rPr lang="en-GB" sz="2000" dirty="0" smtClean="0">
                <a:solidFill>
                  <a:srgbClr val="3A5686"/>
                </a:solidFill>
              </a:rPr>
              <a:t> â </a:t>
            </a:r>
            <a:r>
              <a:rPr lang="en-GB" sz="2000" dirty="0" err="1" smtClean="0">
                <a:solidFill>
                  <a:srgbClr val="3A5686"/>
                </a:solidFill>
              </a:rPr>
              <a:t>phosibl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cymunedau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lleol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cynnwys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Meddygon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Teulu</a:t>
            </a:r>
            <a:r>
              <a:rPr lang="en-GB" sz="2000" dirty="0" smtClean="0">
                <a:solidFill>
                  <a:srgbClr val="3A5686"/>
                </a:solidFill>
              </a:rPr>
              <a:t>, </a:t>
            </a:r>
            <a:r>
              <a:rPr lang="en-GB" sz="2000" dirty="0" err="1" smtClean="0">
                <a:solidFill>
                  <a:srgbClr val="3A5686"/>
                </a:solidFill>
              </a:rPr>
              <a:t>Deintyddiaeth</a:t>
            </a:r>
            <a:r>
              <a:rPr lang="en-GB" sz="2000" dirty="0" smtClean="0">
                <a:solidFill>
                  <a:srgbClr val="3A5686"/>
                </a:solidFill>
              </a:rPr>
              <a:t>, </a:t>
            </a:r>
            <a:r>
              <a:rPr lang="en-GB" sz="2000" dirty="0" err="1" smtClean="0">
                <a:solidFill>
                  <a:srgbClr val="3A5686"/>
                </a:solidFill>
              </a:rPr>
              <a:t>Optometreg</a:t>
            </a:r>
            <a:r>
              <a:rPr lang="en-GB" sz="2000" dirty="0" smtClean="0">
                <a:solidFill>
                  <a:srgbClr val="3A5686"/>
                </a:solidFill>
              </a:rPr>
              <a:t>, </a:t>
            </a:r>
            <a:r>
              <a:rPr lang="en-GB" sz="2000" dirty="0" err="1" smtClean="0">
                <a:solidFill>
                  <a:srgbClr val="3A5686"/>
                </a:solidFill>
              </a:rPr>
              <a:t>Fferylliaeth</a:t>
            </a:r>
            <a:r>
              <a:rPr lang="en-GB" sz="2000" dirty="0" smtClean="0">
                <a:solidFill>
                  <a:srgbClr val="3A5686"/>
                </a:solidFill>
              </a:rPr>
              <a:t> a </a:t>
            </a:r>
            <a:r>
              <a:rPr lang="en-GB" sz="2000" dirty="0" err="1" smtClean="0">
                <a:solidFill>
                  <a:srgbClr val="3A5686"/>
                </a:solidFill>
              </a:rPr>
              <a:t>gwasanaethau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nyrsio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cymunedol</a:t>
            </a:r>
            <a:r>
              <a:rPr lang="en-GB" sz="2000" dirty="0" smtClean="0">
                <a:solidFill>
                  <a:srgbClr val="3A5686"/>
                </a:solidFill>
              </a:rPr>
              <a:t> a </a:t>
            </a:r>
            <a:r>
              <a:rPr lang="en-GB" sz="2000" dirty="0" err="1" smtClean="0">
                <a:solidFill>
                  <a:srgbClr val="3A5686"/>
                </a:solidFill>
              </a:rPr>
              <a:t>gofal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cymdeithasol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  <a:r>
              <a:rPr lang="en-GB" sz="1800" dirty="0" smtClean="0">
                <a:solidFill>
                  <a:srgbClr val="3A5686"/>
                </a:solidFill>
              </a:rPr>
              <a:t/>
            </a:r>
            <a:br>
              <a:rPr lang="en-GB" sz="1800" dirty="0" smtClean="0">
                <a:solidFill>
                  <a:srgbClr val="3A5686"/>
                </a:solidFill>
              </a:rPr>
            </a:b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6583680" y="569145"/>
            <a:ext cx="4894217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C00000"/>
                </a:solidFill>
              </a:rPr>
              <a:t>Action Plan for 2</a:t>
            </a:r>
            <a:r>
              <a:rPr lang="en-GB" baseline="30000" dirty="0" smtClean="0">
                <a:solidFill>
                  <a:srgbClr val="C00000"/>
                </a:solidFill>
              </a:rPr>
              <a:t>nd</a:t>
            </a:r>
            <a:r>
              <a:rPr lang="en-GB" dirty="0" smtClean="0">
                <a:solidFill>
                  <a:srgbClr val="C00000"/>
                </a:solidFill>
              </a:rPr>
              <a:t> wave</a:t>
            </a:r>
            <a:endParaRPr lang="en-US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541609" y="569145"/>
            <a:ext cx="4961570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Cynllun</a:t>
            </a:r>
            <a:r>
              <a:rPr lang="en-GB" dirty="0" smtClean="0"/>
              <a:t> </a:t>
            </a:r>
            <a:r>
              <a:rPr lang="en-GB" dirty="0" err="1" smtClean="0"/>
              <a:t>Gweithredu</a:t>
            </a:r>
            <a:r>
              <a:rPr lang="en-GB" dirty="0" smtClean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</a:t>
            </a:r>
            <a:r>
              <a:rPr lang="en-GB" dirty="0" err="1" smtClean="0"/>
              <a:t>gyfer</a:t>
            </a:r>
            <a:r>
              <a:rPr lang="en-GB" dirty="0" smtClean="0"/>
              <a:t> </a:t>
            </a:r>
            <a:r>
              <a:rPr lang="en-GB" dirty="0" err="1" smtClean="0"/>
              <a:t>yr</a:t>
            </a:r>
            <a:r>
              <a:rPr lang="en-GB" dirty="0" smtClean="0"/>
              <a:t> Ail Don</a:t>
            </a:r>
            <a:endParaRPr lang="en-US" dirty="0">
              <a:solidFill>
                <a:srgbClr val="CEAD7B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79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524708"/>
            <a:ext cx="11024043" cy="4163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17"/>
          <p:cNvSpPr txBox="1">
            <a:spLocks/>
          </p:cNvSpPr>
          <p:nvPr/>
        </p:nvSpPr>
        <p:spPr>
          <a:xfrm>
            <a:off x="6583680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Secondary care services: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Revision of coronavirus pathways to safely manage those with, and those without, coronavirus.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Early testing of all in-patients.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/>
            </a:r>
            <a:br>
              <a:rPr lang="en-GB" sz="2000" dirty="0" smtClean="0">
                <a:solidFill>
                  <a:srgbClr val="C00000"/>
                </a:solidFill>
              </a:rPr>
            </a:br>
            <a:r>
              <a:rPr lang="en-GB" sz="2000" dirty="0" smtClean="0">
                <a:solidFill>
                  <a:srgbClr val="C00000"/>
                </a:solidFill>
              </a:rPr>
              <a:t>Testing of care home patients before discharge.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Surge plans to maximise space within the requirements of safe social distancing. </a:t>
            </a:r>
            <a:r>
              <a:rPr lang="en-GB" sz="2000" dirty="0" smtClean="0">
                <a:solidFill>
                  <a:srgbClr val="3A5686"/>
                </a:solidFill>
              </a:rPr>
              <a:t/>
            </a:r>
            <a:br>
              <a:rPr lang="en-GB" sz="2000" dirty="0" smtClean="0">
                <a:solidFill>
                  <a:srgbClr val="3A5686"/>
                </a:solidFill>
              </a:rPr>
            </a:br>
            <a:endParaRPr lang="en-US" sz="2000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ontent Placeholder 17"/>
          <p:cNvSpPr txBox="1">
            <a:spLocks/>
          </p:cNvSpPr>
          <p:nvPr/>
        </p:nvSpPr>
        <p:spPr>
          <a:xfrm>
            <a:off x="521207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b="1" dirty="0" err="1" smtClean="0">
                <a:solidFill>
                  <a:srgbClr val="3A5686"/>
                </a:solidFill>
              </a:rPr>
              <a:t>Gwasanaethau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gofal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eilaidd</a:t>
            </a:r>
            <a:r>
              <a:rPr lang="en-GB" sz="2000" b="1" dirty="0" smtClean="0">
                <a:solidFill>
                  <a:srgbClr val="3A5686"/>
                </a:solidFill>
              </a:rPr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Diwygio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llwybrau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coronafeirws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i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reoli’r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rheiny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sydd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â’r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coronafeirws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a’r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rheiny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heb</a:t>
            </a:r>
            <a:r>
              <a:rPr lang="en-GB" sz="2000" dirty="0" smtClean="0">
                <a:solidFill>
                  <a:srgbClr val="3A5686"/>
                </a:solidFill>
              </a:rPr>
              <a:t> y </a:t>
            </a:r>
            <a:r>
              <a:rPr lang="en-GB" sz="2000" dirty="0" err="1" smtClean="0">
                <a:solidFill>
                  <a:srgbClr val="3A5686"/>
                </a:solidFill>
              </a:rPr>
              <a:t>cyflwr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Profi’r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holl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gleifion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mewnol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gynnar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Profi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cleifion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cartrefi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gofal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rhyddhau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Cynlluniau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ymchwydd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i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wneud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smtClean="0">
                <a:solidFill>
                  <a:srgbClr val="3A5686"/>
                </a:solidFill>
              </a:rPr>
              <a:t>y </a:t>
            </a:r>
            <a:r>
              <a:rPr lang="en-GB" sz="2000" dirty="0" err="1" smtClean="0">
                <a:solidFill>
                  <a:srgbClr val="3A5686"/>
                </a:solidFill>
              </a:rPr>
              <a:t>defnydd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gorau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posibl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smtClean="0">
                <a:solidFill>
                  <a:srgbClr val="3A5686"/>
                </a:solidFill>
              </a:rPr>
              <a:t>o </a:t>
            </a:r>
            <a:r>
              <a:rPr lang="en-GB" sz="2000" dirty="0" err="1" smtClean="0">
                <a:solidFill>
                  <a:srgbClr val="3A5686"/>
                </a:solidFill>
              </a:rPr>
              <a:t>fannau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unol</a:t>
            </a:r>
            <a:r>
              <a:rPr lang="en-GB" sz="2000" dirty="0" smtClean="0">
                <a:solidFill>
                  <a:srgbClr val="3A5686"/>
                </a:solidFill>
              </a:rPr>
              <a:t> â </a:t>
            </a:r>
            <a:r>
              <a:rPr lang="en-GB" sz="2000" dirty="0" err="1" smtClean="0">
                <a:solidFill>
                  <a:srgbClr val="3A5686"/>
                </a:solidFill>
              </a:rPr>
              <a:t>gofynion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cadw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pellter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cymdeithasol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diogel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  <a:r>
              <a:rPr lang="en-GB" sz="1800" dirty="0" smtClean="0">
                <a:solidFill>
                  <a:srgbClr val="3A5686"/>
                </a:solidFill>
              </a:rPr>
              <a:t/>
            </a:r>
            <a:br>
              <a:rPr lang="en-GB" sz="1800" dirty="0" smtClean="0">
                <a:solidFill>
                  <a:srgbClr val="3A5686"/>
                </a:solidFill>
              </a:rPr>
            </a:b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6583680" y="569145"/>
            <a:ext cx="4894217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C00000"/>
                </a:solidFill>
              </a:rPr>
              <a:t>Action Plan for 2</a:t>
            </a:r>
            <a:r>
              <a:rPr lang="en-GB" baseline="30000" dirty="0" smtClean="0">
                <a:solidFill>
                  <a:srgbClr val="C00000"/>
                </a:solidFill>
              </a:rPr>
              <a:t>nd</a:t>
            </a:r>
            <a:r>
              <a:rPr lang="en-GB" dirty="0" smtClean="0">
                <a:solidFill>
                  <a:srgbClr val="C00000"/>
                </a:solidFill>
              </a:rPr>
              <a:t> wave</a:t>
            </a:r>
            <a:endParaRPr lang="en-US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541609" y="569145"/>
            <a:ext cx="4961570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Cynllun</a:t>
            </a:r>
            <a:r>
              <a:rPr lang="en-GB" dirty="0" smtClean="0"/>
              <a:t> </a:t>
            </a:r>
            <a:r>
              <a:rPr lang="en-GB" dirty="0" err="1" smtClean="0"/>
              <a:t>Gweithredu</a:t>
            </a:r>
            <a:r>
              <a:rPr lang="en-GB" dirty="0" smtClean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</a:t>
            </a:r>
            <a:r>
              <a:rPr lang="en-GB" dirty="0" err="1" smtClean="0"/>
              <a:t>gyfer</a:t>
            </a:r>
            <a:r>
              <a:rPr lang="en-GB" dirty="0" smtClean="0"/>
              <a:t> </a:t>
            </a:r>
            <a:r>
              <a:rPr lang="en-GB" dirty="0" err="1" smtClean="0"/>
              <a:t>yr</a:t>
            </a:r>
            <a:r>
              <a:rPr lang="en-GB" dirty="0" smtClean="0"/>
              <a:t> Ail Don</a:t>
            </a:r>
            <a:endParaRPr lang="en-US" dirty="0">
              <a:solidFill>
                <a:srgbClr val="CEAD7B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524708"/>
            <a:ext cx="11024043" cy="4163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17"/>
          <p:cNvSpPr txBox="1">
            <a:spLocks/>
          </p:cNvSpPr>
          <p:nvPr/>
        </p:nvSpPr>
        <p:spPr>
          <a:xfrm>
            <a:off x="6583680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Rainbow hospitals: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solidFill>
                  <a:srgbClr val="C00000"/>
                </a:solidFill>
              </a:rPr>
              <a:t>Escalation planning for when to use rainbow hospitals to best balance the benefits of additional space, alongside the additional resources (e.g. staff) required.</a:t>
            </a:r>
            <a:r>
              <a:rPr lang="en-GB" sz="2000" dirty="0" smtClean="0">
                <a:solidFill>
                  <a:srgbClr val="3A5686"/>
                </a:solidFill>
              </a:rPr>
              <a:t/>
            </a:r>
            <a:br>
              <a:rPr lang="en-GB" sz="2000" dirty="0" smtClean="0">
                <a:solidFill>
                  <a:srgbClr val="3A5686"/>
                </a:solidFill>
              </a:rPr>
            </a:br>
            <a:endParaRPr lang="en-US" sz="2000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ontent Placeholder 17"/>
          <p:cNvSpPr txBox="1">
            <a:spLocks/>
          </p:cNvSpPr>
          <p:nvPr/>
        </p:nvSpPr>
        <p:spPr>
          <a:xfrm>
            <a:off x="521207" y="1536500"/>
            <a:ext cx="4981972" cy="46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000" b="1" dirty="0" err="1" smtClean="0">
                <a:solidFill>
                  <a:srgbClr val="3A5686"/>
                </a:solidFill>
              </a:rPr>
              <a:t>Ysbytai</a:t>
            </a:r>
            <a:r>
              <a:rPr lang="en-GB" sz="2000" b="1" dirty="0" smtClean="0">
                <a:solidFill>
                  <a:srgbClr val="3A5686"/>
                </a:solidFill>
              </a:rPr>
              <a:t> </a:t>
            </a:r>
            <a:r>
              <a:rPr lang="en-GB" sz="2000" b="1" dirty="0" err="1" smtClean="0">
                <a:solidFill>
                  <a:srgbClr val="3A5686"/>
                </a:solidFill>
              </a:rPr>
              <a:t>enfys</a:t>
            </a:r>
            <a:r>
              <a:rPr lang="en-GB" sz="2000" b="1" dirty="0" smtClean="0">
                <a:solidFill>
                  <a:srgbClr val="3A5686"/>
                </a:solidFill>
              </a:rPr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 err="1" smtClean="0">
                <a:solidFill>
                  <a:srgbClr val="3A5686"/>
                </a:solidFill>
              </a:rPr>
              <a:t>Cynllunio</a:t>
            </a:r>
            <a:r>
              <a:rPr lang="en-GB" sz="2000" dirty="0" smtClean="0">
                <a:solidFill>
                  <a:srgbClr val="3A5686"/>
                </a:solidFill>
              </a:rPr>
              <a:t> at </a:t>
            </a:r>
            <a:r>
              <a:rPr lang="en-GB" sz="2000" dirty="0" err="1" smtClean="0">
                <a:solidFill>
                  <a:srgbClr val="3A5686"/>
                </a:solidFill>
              </a:rPr>
              <a:t>ddwysáu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ymwneud</a:t>
            </a:r>
            <a:r>
              <a:rPr lang="en-GB" sz="2000" dirty="0" smtClean="0">
                <a:solidFill>
                  <a:srgbClr val="3A5686"/>
                </a:solidFill>
              </a:rPr>
              <a:t> â </a:t>
            </a:r>
            <a:r>
              <a:rPr lang="en-GB" sz="2000" dirty="0" err="1" smtClean="0">
                <a:solidFill>
                  <a:srgbClr val="3A5686"/>
                </a:solidFill>
              </a:rPr>
              <a:t>pha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bryd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i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ddefnyddio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ysbytai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enfys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mwyn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cael</a:t>
            </a:r>
            <a:r>
              <a:rPr lang="en-GB" sz="2000" dirty="0" smtClean="0">
                <a:solidFill>
                  <a:srgbClr val="3A5686"/>
                </a:solidFill>
              </a:rPr>
              <a:t> y </a:t>
            </a:r>
            <a:r>
              <a:rPr lang="en-GB" sz="2000" dirty="0" err="1" smtClean="0">
                <a:solidFill>
                  <a:srgbClr val="3A5686"/>
                </a:solidFill>
              </a:rPr>
              <a:t>cydbwysedd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gorau</a:t>
            </a:r>
            <a:r>
              <a:rPr lang="en-GB" sz="2000" dirty="0" smtClean="0">
                <a:solidFill>
                  <a:srgbClr val="3A5686"/>
                </a:solidFill>
              </a:rPr>
              <a:t> o ran </a:t>
            </a:r>
            <a:r>
              <a:rPr lang="en-GB" sz="2000" dirty="0" err="1" smtClean="0">
                <a:solidFill>
                  <a:srgbClr val="3A5686"/>
                </a:solidFill>
              </a:rPr>
              <a:t>buddion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mannau</a:t>
            </a:r>
            <a:r>
              <a:rPr lang="en-GB" sz="2000" dirty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ychwanegol</a:t>
            </a:r>
            <a:r>
              <a:rPr lang="en-GB" sz="2000" dirty="0" smtClean="0">
                <a:solidFill>
                  <a:srgbClr val="3A5686"/>
                </a:solidFill>
              </a:rPr>
              <a:t>, </a:t>
            </a:r>
            <a:r>
              <a:rPr lang="en-GB" sz="2000" dirty="0" err="1" smtClean="0">
                <a:solidFill>
                  <a:srgbClr val="3A5686"/>
                </a:solidFill>
              </a:rPr>
              <a:t>ochr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yn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ochr</a:t>
            </a:r>
            <a:r>
              <a:rPr lang="en-GB" sz="2000" dirty="0" smtClean="0">
                <a:solidFill>
                  <a:srgbClr val="3A5686"/>
                </a:solidFill>
              </a:rPr>
              <a:t> ag </a:t>
            </a:r>
            <a:r>
              <a:rPr lang="en-GB" sz="2000" dirty="0" err="1" smtClean="0">
                <a:solidFill>
                  <a:srgbClr val="3A5686"/>
                </a:solidFill>
              </a:rPr>
              <a:t>adnoddau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ychwanegol</a:t>
            </a:r>
            <a:r>
              <a:rPr lang="en-GB" sz="2000" dirty="0" smtClean="0">
                <a:solidFill>
                  <a:srgbClr val="3A5686"/>
                </a:solidFill>
              </a:rPr>
              <a:t> (</a:t>
            </a:r>
            <a:r>
              <a:rPr lang="en-GB" sz="2000" dirty="0" err="1" smtClean="0">
                <a:solidFill>
                  <a:srgbClr val="3A5686"/>
                </a:solidFill>
              </a:rPr>
              <a:t>e.e</a:t>
            </a:r>
            <a:r>
              <a:rPr lang="en-GB" sz="2000" dirty="0" smtClean="0">
                <a:solidFill>
                  <a:srgbClr val="3A5686"/>
                </a:solidFill>
              </a:rPr>
              <a:t>. staff) </a:t>
            </a:r>
            <a:r>
              <a:rPr lang="en-GB" sz="2000" dirty="0" err="1" smtClean="0">
                <a:solidFill>
                  <a:srgbClr val="3A5686"/>
                </a:solidFill>
              </a:rPr>
              <a:t>sydd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eu</a:t>
            </a:r>
            <a:r>
              <a:rPr lang="en-GB" sz="2000" dirty="0" smtClean="0">
                <a:solidFill>
                  <a:srgbClr val="3A5686"/>
                </a:solidFill>
              </a:rPr>
              <a:t> </a:t>
            </a:r>
            <a:r>
              <a:rPr lang="en-GB" sz="2000" dirty="0" err="1" smtClean="0">
                <a:solidFill>
                  <a:srgbClr val="3A5686"/>
                </a:solidFill>
              </a:rPr>
              <a:t>hangen</a:t>
            </a:r>
            <a:r>
              <a:rPr lang="en-GB" sz="2000" dirty="0" smtClean="0">
                <a:solidFill>
                  <a:srgbClr val="3A5686"/>
                </a:solidFill>
              </a:rPr>
              <a:t>.</a:t>
            </a:r>
            <a:r>
              <a:rPr lang="en-GB" sz="1800" dirty="0" smtClean="0">
                <a:solidFill>
                  <a:srgbClr val="3A5686"/>
                </a:solidFill>
              </a:rPr>
              <a:t/>
            </a:r>
            <a:br>
              <a:rPr lang="en-GB" sz="1800" dirty="0" smtClean="0">
                <a:solidFill>
                  <a:srgbClr val="3A5686"/>
                </a:solidFill>
              </a:rPr>
            </a:br>
            <a:endParaRPr lang="en-US" dirty="0">
              <a:solidFill>
                <a:srgbClr val="3A56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6583680" y="569145"/>
            <a:ext cx="4894217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C00000"/>
                </a:solidFill>
              </a:rPr>
              <a:t>Action Plan for 2</a:t>
            </a:r>
            <a:r>
              <a:rPr lang="en-GB" baseline="30000" dirty="0" smtClean="0">
                <a:solidFill>
                  <a:srgbClr val="C00000"/>
                </a:solidFill>
              </a:rPr>
              <a:t>nd</a:t>
            </a:r>
            <a:r>
              <a:rPr lang="en-GB" dirty="0" smtClean="0">
                <a:solidFill>
                  <a:srgbClr val="C00000"/>
                </a:solidFill>
              </a:rPr>
              <a:t> wave</a:t>
            </a:r>
            <a:endParaRPr lang="en-US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541609" y="569145"/>
            <a:ext cx="4961570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A568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 smtClean="0"/>
              <a:t>Cynllun</a:t>
            </a:r>
            <a:r>
              <a:rPr lang="en-GB" dirty="0" smtClean="0"/>
              <a:t> </a:t>
            </a:r>
            <a:r>
              <a:rPr lang="en-GB" dirty="0" err="1" smtClean="0"/>
              <a:t>Gweithredu</a:t>
            </a:r>
            <a:r>
              <a:rPr lang="en-GB" dirty="0" smtClean="0"/>
              <a:t> </a:t>
            </a:r>
            <a:r>
              <a:rPr lang="en-GB" dirty="0" err="1" smtClean="0"/>
              <a:t>ar</a:t>
            </a:r>
            <a:r>
              <a:rPr lang="en-GB" dirty="0" smtClean="0"/>
              <a:t> </a:t>
            </a:r>
            <a:r>
              <a:rPr lang="en-GB" dirty="0" err="1" smtClean="0"/>
              <a:t>gyfer</a:t>
            </a:r>
            <a:r>
              <a:rPr lang="en-GB" dirty="0" smtClean="0"/>
              <a:t> </a:t>
            </a:r>
            <a:r>
              <a:rPr lang="en-GB" dirty="0" err="1" smtClean="0"/>
              <a:t>yr</a:t>
            </a:r>
            <a:r>
              <a:rPr lang="en-GB" dirty="0" smtClean="0"/>
              <a:t> Ail Don</a:t>
            </a:r>
            <a:endParaRPr lang="en-US" dirty="0">
              <a:solidFill>
                <a:srgbClr val="CEAD7B"/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044805164"/>
              </p:ext>
            </p:extLst>
          </p:nvPr>
        </p:nvGraphicFramePr>
        <p:xfrm>
          <a:off x="3251281" y="4276782"/>
          <a:ext cx="5269356" cy="2098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588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Custom 10">
      <a:dk1>
        <a:srgbClr val="3F3F3F"/>
      </a:dk1>
      <a:lt1>
        <a:sysClr val="window" lastClr="FFFFFF"/>
      </a:lt1>
      <a:dk2>
        <a:srgbClr val="3F3F3F"/>
      </a:dk2>
      <a:lt2>
        <a:srgbClr val="E7E6E6"/>
      </a:lt2>
      <a:accent1>
        <a:srgbClr val="3A5686"/>
      </a:accent1>
      <a:accent2>
        <a:srgbClr val="CEAD7B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108_Welcome to Powerpoint 2016_CLR_v2" id="{CAB9082A-965C-42BE-8170-C940D3319B60}" vid="{82B84162-888A-4FD2-BEC9-B29B6DB2C7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8a52e8c320b9a064ae3583ae3861c9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8020cb39231a0945110f9cd888b521a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FD7FC771-7DFE-49DA-B577-71181BFBCB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E8C63A-4744-4DE4-BB49-0FF0B5375C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0072C5-DDE0-4258-BA7A-4D4B80DFA632}">
  <ds:schemaRefs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1af3243-3dd4-4a8d-8c0d-dd76da1f02a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0</TotalTime>
  <Words>785</Words>
  <Application>Microsoft Office PowerPoint</Application>
  <PresentationFormat>Widescreen</PresentationFormat>
  <Paragraphs>96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Segoe UI</vt:lpstr>
      <vt:lpstr>Segoe UI Light</vt:lpstr>
      <vt:lpstr>WelcomeDoc</vt:lpstr>
      <vt:lpstr>BIPBC – Coronafeirws BCUHB – Coronavirus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2020-09-07T14:14:12Z</dcterms:created>
  <dcterms:modified xsi:type="dcterms:W3CDTF">2020-10-13T14:28:11Z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